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4"/>
  </p:notesMasterIdLst>
  <p:sldIdLst>
    <p:sldId id="257" r:id="rId2"/>
    <p:sldId id="259" r:id="rId3"/>
    <p:sldId id="260" r:id="rId4"/>
    <p:sldId id="261" r:id="rId5"/>
    <p:sldId id="262" r:id="rId6"/>
    <p:sldId id="263" r:id="rId7"/>
    <p:sldId id="272" r:id="rId8"/>
    <p:sldId id="271" r:id="rId9"/>
    <p:sldId id="264" r:id="rId10"/>
    <p:sldId id="265" r:id="rId11"/>
    <p:sldId id="267" r:id="rId12"/>
    <p:sldId id="268" r:id="rId13"/>
    <p:sldId id="269" r:id="rId14"/>
    <p:sldId id="270" r:id="rId15"/>
    <p:sldId id="266" r:id="rId16"/>
    <p:sldId id="273" r:id="rId17"/>
    <p:sldId id="286" r:id="rId18"/>
    <p:sldId id="274" r:id="rId19"/>
    <p:sldId id="275" r:id="rId20"/>
    <p:sldId id="276" r:id="rId21"/>
    <p:sldId id="277" r:id="rId22"/>
    <p:sldId id="278" r:id="rId23"/>
    <p:sldId id="279" r:id="rId24"/>
    <p:sldId id="280" r:id="rId25"/>
    <p:sldId id="282" r:id="rId26"/>
    <p:sldId id="283" r:id="rId27"/>
    <p:sldId id="287" r:id="rId28"/>
    <p:sldId id="284" r:id="rId29"/>
    <p:sldId id="285" r:id="rId30"/>
    <p:sldId id="288" r:id="rId31"/>
    <p:sldId id="258" r:id="rId32"/>
    <p:sldId id="281" r:id="rId33"/>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63" d="100"/>
          <a:sy n="63" d="100"/>
        </p:scale>
        <p:origin x="804"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8ECB41D-7D41-4465-965C-2AF73F3C67FB}" type="datetimeFigureOut">
              <a:rPr lang="de-DE" smtClean="0"/>
              <a:t>11.02.2023</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955CCCF-C391-4514-B30F-10C31B9A0807}" type="slidenum">
              <a:rPr lang="de-DE" smtClean="0"/>
              <a:t>‹Nr.›</a:t>
            </a:fld>
            <a:endParaRPr lang="de-DE"/>
          </a:p>
        </p:txBody>
      </p:sp>
    </p:spTree>
    <p:extLst>
      <p:ext uri="{BB962C8B-B14F-4D97-AF65-F5344CB8AC3E}">
        <p14:creationId xmlns:p14="http://schemas.microsoft.com/office/powerpoint/2010/main" val="29586197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32DBE78-923C-05B7-EFEA-A5A48D4B3082}"/>
              </a:ext>
            </a:extLst>
          </p:cNvPr>
          <p:cNvSpPr>
            <a:spLocks noGrp="1"/>
          </p:cNvSpPr>
          <p:nvPr>
            <p:ph type="ctrTitle"/>
          </p:nvPr>
        </p:nvSpPr>
        <p:spPr>
          <a:xfrm>
            <a:off x="1524000" y="1122363"/>
            <a:ext cx="9144000" cy="2387600"/>
          </a:xfrm>
        </p:spPr>
        <p:txBody>
          <a:bodyPr anchor="b"/>
          <a:lstStyle>
            <a:lvl1pPr algn="ctr">
              <a:defRPr sz="6000"/>
            </a:lvl1pPr>
          </a:lstStyle>
          <a:p>
            <a:r>
              <a:rPr lang="de-DE"/>
              <a:t>Mastertitelformat bearbeiten</a:t>
            </a:r>
          </a:p>
        </p:txBody>
      </p:sp>
      <p:sp>
        <p:nvSpPr>
          <p:cNvPr id="3" name="Untertitel 2">
            <a:extLst>
              <a:ext uri="{FF2B5EF4-FFF2-40B4-BE49-F238E27FC236}">
                <a16:creationId xmlns:a16="http://schemas.microsoft.com/office/drawing/2014/main" id="{E4D8749D-A0AF-156B-5101-D78E541413D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p>
        </p:txBody>
      </p:sp>
      <p:sp>
        <p:nvSpPr>
          <p:cNvPr id="4" name="Datumsplatzhalter 3">
            <a:extLst>
              <a:ext uri="{FF2B5EF4-FFF2-40B4-BE49-F238E27FC236}">
                <a16:creationId xmlns:a16="http://schemas.microsoft.com/office/drawing/2014/main" id="{E7AA3D72-FE09-6369-35CF-F3FC27A242CD}"/>
              </a:ext>
            </a:extLst>
          </p:cNvPr>
          <p:cNvSpPr>
            <a:spLocks noGrp="1"/>
          </p:cNvSpPr>
          <p:nvPr>
            <p:ph type="dt" sz="half" idx="10"/>
          </p:nvPr>
        </p:nvSpPr>
        <p:spPr/>
        <p:txBody>
          <a:bodyPr/>
          <a:lstStyle/>
          <a:p>
            <a:fld id="{764DA6EC-B39C-4D41-B4C8-EAE7ACCEDB01}" type="datetime1">
              <a:rPr lang="de-DE" smtClean="0"/>
              <a:t>11.02.2023</a:t>
            </a:fld>
            <a:endParaRPr lang="de-DE"/>
          </a:p>
        </p:txBody>
      </p:sp>
      <p:sp>
        <p:nvSpPr>
          <p:cNvPr id="5" name="Fußzeilenplatzhalter 4">
            <a:extLst>
              <a:ext uri="{FF2B5EF4-FFF2-40B4-BE49-F238E27FC236}">
                <a16:creationId xmlns:a16="http://schemas.microsoft.com/office/drawing/2014/main" id="{A1A91FE9-93B6-AF05-99E3-EF94933EC54A}"/>
              </a:ext>
            </a:extLst>
          </p:cNvPr>
          <p:cNvSpPr>
            <a:spLocks noGrp="1"/>
          </p:cNvSpPr>
          <p:nvPr>
            <p:ph type="ftr" sz="quarter" idx="11"/>
          </p:nvPr>
        </p:nvSpPr>
        <p:spPr/>
        <p:txBody>
          <a:bodyPr/>
          <a:lstStyle/>
          <a:p>
            <a:r>
              <a:rPr lang="de-DE"/>
              <a:t>Nevzeta Epple</a:t>
            </a:r>
          </a:p>
        </p:txBody>
      </p:sp>
      <p:sp>
        <p:nvSpPr>
          <p:cNvPr id="6" name="Foliennummernplatzhalter 5">
            <a:extLst>
              <a:ext uri="{FF2B5EF4-FFF2-40B4-BE49-F238E27FC236}">
                <a16:creationId xmlns:a16="http://schemas.microsoft.com/office/drawing/2014/main" id="{7C60EC1E-1F23-7C47-8B3F-B7C4D3AADDFE}"/>
              </a:ext>
            </a:extLst>
          </p:cNvPr>
          <p:cNvSpPr>
            <a:spLocks noGrp="1"/>
          </p:cNvSpPr>
          <p:nvPr>
            <p:ph type="sldNum" sz="quarter" idx="12"/>
          </p:nvPr>
        </p:nvSpPr>
        <p:spPr/>
        <p:txBody>
          <a:bodyPr/>
          <a:lstStyle/>
          <a:p>
            <a:fld id="{CC0C7B82-4C1F-45CC-AD62-41619C61ED16}" type="slidenum">
              <a:rPr lang="de-DE" smtClean="0"/>
              <a:t>‹Nr.›</a:t>
            </a:fld>
            <a:endParaRPr lang="de-DE"/>
          </a:p>
        </p:txBody>
      </p:sp>
    </p:spTree>
    <p:extLst>
      <p:ext uri="{BB962C8B-B14F-4D97-AF65-F5344CB8AC3E}">
        <p14:creationId xmlns:p14="http://schemas.microsoft.com/office/powerpoint/2010/main" val="6919620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DDE013B-C387-4C10-D548-8F4C6A4C4C0B}"/>
              </a:ext>
            </a:extLst>
          </p:cNvPr>
          <p:cNvSpPr>
            <a:spLocks noGrp="1"/>
          </p:cNvSpPr>
          <p:nvPr>
            <p:ph type="title"/>
          </p:nvPr>
        </p:nvSpPr>
        <p:spPr/>
        <p:txBody>
          <a:bodyPr/>
          <a:lstStyle/>
          <a:p>
            <a:r>
              <a:rPr lang="de-DE"/>
              <a:t>Mastertitelformat bearbeiten</a:t>
            </a:r>
          </a:p>
        </p:txBody>
      </p:sp>
      <p:sp>
        <p:nvSpPr>
          <p:cNvPr id="3" name="Vertikaler Textplatzhalter 2">
            <a:extLst>
              <a:ext uri="{FF2B5EF4-FFF2-40B4-BE49-F238E27FC236}">
                <a16:creationId xmlns:a16="http://schemas.microsoft.com/office/drawing/2014/main" id="{A25D6EE8-A260-61A6-6A8F-EFCBAF6E0ABD}"/>
              </a:ext>
            </a:extLst>
          </p:cNvPr>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A63B6C79-D896-68F8-F6AC-26DB25AFB357}"/>
              </a:ext>
            </a:extLst>
          </p:cNvPr>
          <p:cNvSpPr>
            <a:spLocks noGrp="1"/>
          </p:cNvSpPr>
          <p:nvPr>
            <p:ph type="dt" sz="half" idx="10"/>
          </p:nvPr>
        </p:nvSpPr>
        <p:spPr/>
        <p:txBody>
          <a:bodyPr/>
          <a:lstStyle/>
          <a:p>
            <a:fld id="{6952F32E-0C62-48A0-BE46-52CD644193A4}" type="datetime1">
              <a:rPr lang="de-DE" smtClean="0"/>
              <a:t>11.02.2023</a:t>
            </a:fld>
            <a:endParaRPr lang="de-DE"/>
          </a:p>
        </p:txBody>
      </p:sp>
      <p:sp>
        <p:nvSpPr>
          <p:cNvPr id="5" name="Fußzeilenplatzhalter 4">
            <a:extLst>
              <a:ext uri="{FF2B5EF4-FFF2-40B4-BE49-F238E27FC236}">
                <a16:creationId xmlns:a16="http://schemas.microsoft.com/office/drawing/2014/main" id="{5E3E58E5-1CDB-FF45-B526-9665A310FBF1}"/>
              </a:ext>
            </a:extLst>
          </p:cNvPr>
          <p:cNvSpPr>
            <a:spLocks noGrp="1"/>
          </p:cNvSpPr>
          <p:nvPr>
            <p:ph type="ftr" sz="quarter" idx="11"/>
          </p:nvPr>
        </p:nvSpPr>
        <p:spPr/>
        <p:txBody>
          <a:bodyPr/>
          <a:lstStyle/>
          <a:p>
            <a:r>
              <a:rPr lang="de-DE"/>
              <a:t>Nevzeta Epple</a:t>
            </a:r>
          </a:p>
        </p:txBody>
      </p:sp>
      <p:sp>
        <p:nvSpPr>
          <p:cNvPr id="6" name="Foliennummernplatzhalter 5">
            <a:extLst>
              <a:ext uri="{FF2B5EF4-FFF2-40B4-BE49-F238E27FC236}">
                <a16:creationId xmlns:a16="http://schemas.microsoft.com/office/drawing/2014/main" id="{34852793-A2BC-327F-8264-4FBD2D5DE993}"/>
              </a:ext>
            </a:extLst>
          </p:cNvPr>
          <p:cNvSpPr>
            <a:spLocks noGrp="1"/>
          </p:cNvSpPr>
          <p:nvPr>
            <p:ph type="sldNum" sz="quarter" idx="12"/>
          </p:nvPr>
        </p:nvSpPr>
        <p:spPr/>
        <p:txBody>
          <a:bodyPr/>
          <a:lstStyle/>
          <a:p>
            <a:fld id="{CC0C7B82-4C1F-45CC-AD62-41619C61ED16}" type="slidenum">
              <a:rPr lang="de-DE" smtClean="0"/>
              <a:t>‹Nr.›</a:t>
            </a:fld>
            <a:endParaRPr lang="de-DE"/>
          </a:p>
        </p:txBody>
      </p:sp>
    </p:spTree>
    <p:extLst>
      <p:ext uri="{BB962C8B-B14F-4D97-AF65-F5344CB8AC3E}">
        <p14:creationId xmlns:p14="http://schemas.microsoft.com/office/powerpoint/2010/main" val="20867019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a:extLst>
              <a:ext uri="{FF2B5EF4-FFF2-40B4-BE49-F238E27FC236}">
                <a16:creationId xmlns:a16="http://schemas.microsoft.com/office/drawing/2014/main" id="{17E1C349-CE4D-E24C-5848-AD6428182F60}"/>
              </a:ext>
            </a:extLst>
          </p:cNvPr>
          <p:cNvSpPr>
            <a:spLocks noGrp="1"/>
          </p:cNvSpPr>
          <p:nvPr>
            <p:ph type="title" orient="vert"/>
          </p:nvPr>
        </p:nvSpPr>
        <p:spPr>
          <a:xfrm>
            <a:off x="8724900" y="365125"/>
            <a:ext cx="2628900" cy="5811838"/>
          </a:xfrm>
        </p:spPr>
        <p:txBody>
          <a:bodyPr vert="eaVert"/>
          <a:lstStyle/>
          <a:p>
            <a:r>
              <a:rPr lang="de-DE"/>
              <a:t>Mastertitelformat bearbeiten</a:t>
            </a:r>
          </a:p>
        </p:txBody>
      </p:sp>
      <p:sp>
        <p:nvSpPr>
          <p:cNvPr id="3" name="Vertikaler Textplatzhalter 2">
            <a:extLst>
              <a:ext uri="{FF2B5EF4-FFF2-40B4-BE49-F238E27FC236}">
                <a16:creationId xmlns:a16="http://schemas.microsoft.com/office/drawing/2014/main" id="{9FF15112-7260-839E-4DB3-B305743CF382}"/>
              </a:ext>
            </a:extLst>
          </p:cNvPr>
          <p:cNvSpPr>
            <a:spLocks noGrp="1"/>
          </p:cNvSpPr>
          <p:nvPr>
            <p:ph type="body" orient="vert" idx="1"/>
          </p:nvPr>
        </p:nvSpPr>
        <p:spPr>
          <a:xfrm>
            <a:off x="838200" y="365125"/>
            <a:ext cx="7734300"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50EF7E48-85E4-EF5C-DD61-3E6230344F07}"/>
              </a:ext>
            </a:extLst>
          </p:cNvPr>
          <p:cNvSpPr>
            <a:spLocks noGrp="1"/>
          </p:cNvSpPr>
          <p:nvPr>
            <p:ph type="dt" sz="half" idx="10"/>
          </p:nvPr>
        </p:nvSpPr>
        <p:spPr/>
        <p:txBody>
          <a:bodyPr/>
          <a:lstStyle/>
          <a:p>
            <a:fld id="{EFB3F353-1DC9-42DE-B7FD-6AC490E4CCF4}" type="datetime1">
              <a:rPr lang="de-DE" smtClean="0"/>
              <a:t>11.02.2023</a:t>
            </a:fld>
            <a:endParaRPr lang="de-DE"/>
          </a:p>
        </p:txBody>
      </p:sp>
      <p:sp>
        <p:nvSpPr>
          <p:cNvPr id="5" name="Fußzeilenplatzhalter 4">
            <a:extLst>
              <a:ext uri="{FF2B5EF4-FFF2-40B4-BE49-F238E27FC236}">
                <a16:creationId xmlns:a16="http://schemas.microsoft.com/office/drawing/2014/main" id="{978EE73A-38B3-325A-03C5-8CA248CA58B3}"/>
              </a:ext>
            </a:extLst>
          </p:cNvPr>
          <p:cNvSpPr>
            <a:spLocks noGrp="1"/>
          </p:cNvSpPr>
          <p:nvPr>
            <p:ph type="ftr" sz="quarter" idx="11"/>
          </p:nvPr>
        </p:nvSpPr>
        <p:spPr/>
        <p:txBody>
          <a:bodyPr/>
          <a:lstStyle/>
          <a:p>
            <a:r>
              <a:rPr lang="de-DE"/>
              <a:t>Nevzeta Epple</a:t>
            </a:r>
          </a:p>
        </p:txBody>
      </p:sp>
      <p:sp>
        <p:nvSpPr>
          <p:cNvPr id="6" name="Foliennummernplatzhalter 5">
            <a:extLst>
              <a:ext uri="{FF2B5EF4-FFF2-40B4-BE49-F238E27FC236}">
                <a16:creationId xmlns:a16="http://schemas.microsoft.com/office/drawing/2014/main" id="{64434C34-2868-1019-291C-A786B842F73D}"/>
              </a:ext>
            </a:extLst>
          </p:cNvPr>
          <p:cNvSpPr>
            <a:spLocks noGrp="1"/>
          </p:cNvSpPr>
          <p:nvPr>
            <p:ph type="sldNum" sz="quarter" idx="12"/>
          </p:nvPr>
        </p:nvSpPr>
        <p:spPr/>
        <p:txBody>
          <a:bodyPr/>
          <a:lstStyle/>
          <a:p>
            <a:fld id="{CC0C7B82-4C1F-45CC-AD62-41619C61ED16}" type="slidenum">
              <a:rPr lang="de-DE" smtClean="0"/>
              <a:t>‹Nr.›</a:t>
            </a:fld>
            <a:endParaRPr lang="de-DE"/>
          </a:p>
        </p:txBody>
      </p:sp>
    </p:spTree>
    <p:extLst>
      <p:ext uri="{BB962C8B-B14F-4D97-AF65-F5344CB8AC3E}">
        <p14:creationId xmlns:p14="http://schemas.microsoft.com/office/powerpoint/2010/main" val="3926154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37545DE-C04E-AF32-1CA0-058C83893435}"/>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a16="http://schemas.microsoft.com/office/drawing/2014/main" id="{8C706D8E-9149-CA44-8B25-D0A2B259B3C3}"/>
              </a:ext>
            </a:extLst>
          </p:cNvPr>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9AA7AAB2-DC68-8F5D-58F9-B4BE720ED109}"/>
              </a:ext>
            </a:extLst>
          </p:cNvPr>
          <p:cNvSpPr>
            <a:spLocks noGrp="1"/>
          </p:cNvSpPr>
          <p:nvPr>
            <p:ph type="dt" sz="half" idx="10"/>
          </p:nvPr>
        </p:nvSpPr>
        <p:spPr/>
        <p:txBody>
          <a:bodyPr/>
          <a:lstStyle/>
          <a:p>
            <a:fld id="{D6CD4CE0-CE5B-4733-8C11-26C9BC49CC98}" type="datetime1">
              <a:rPr lang="de-DE" smtClean="0"/>
              <a:t>11.02.2023</a:t>
            </a:fld>
            <a:endParaRPr lang="de-DE"/>
          </a:p>
        </p:txBody>
      </p:sp>
      <p:sp>
        <p:nvSpPr>
          <p:cNvPr id="5" name="Fußzeilenplatzhalter 4">
            <a:extLst>
              <a:ext uri="{FF2B5EF4-FFF2-40B4-BE49-F238E27FC236}">
                <a16:creationId xmlns:a16="http://schemas.microsoft.com/office/drawing/2014/main" id="{1C4CE3F9-020B-B013-4304-174C93607931}"/>
              </a:ext>
            </a:extLst>
          </p:cNvPr>
          <p:cNvSpPr>
            <a:spLocks noGrp="1"/>
          </p:cNvSpPr>
          <p:nvPr>
            <p:ph type="ftr" sz="quarter" idx="11"/>
          </p:nvPr>
        </p:nvSpPr>
        <p:spPr/>
        <p:txBody>
          <a:bodyPr/>
          <a:lstStyle/>
          <a:p>
            <a:r>
              <a:rPr lang="de-DE"/>
              <a:t>Nevzeta Epple</a:t>
            </a:r>
          </a:p>
        </p:txBody>
      </p:sp>
      <p:sp>
        <p:nvSpPr>
          <p:cNvPr id="6" name="Foliennummernplatzhalter 5">
            <a:extLst>
              <a:ext uri="{FF2B5EF4-FFF2-40B4-BE49-F238E27FC236}">
                <a16:creationId xmlns:a16="http://schemas.microsoft.com/office/drawing/2014/main" id="{B2B4DF30-CF63-A708-1064-21961E2B959C}"/>
              </a:ext>
            </a:extLst>
          </p:cNvPr>
          <p:cNvSpPr>
            <a:spLocks noGrp="1"/>
          </p:cNvSpPr>
          <p:nvPr>
            <p:ph type="sldNum" sz="quarter" idx="12"/>
          </p:nvPr>
        </p:nvSpPr>
        <p:spPr/>
        <p:txBody>
          <a:bodyPr/>
          <a:lstStyle/>
          <a:p>
            <a:fld id="{CC0C7B82-4C1F-45CC-AD62-41619C61ED16}" type="slidenum">
              <a:rPr lang="de-DE" smtClean="0"/>
              <a:t>‹Nr.›</a:t>
            </a:fld>
            <a:endParaRPr lang="de-DE"/>
          </a:p>
        </p:txBody>
      </p:sp>
    </p:spTree>
    <p:extLst>
      <p:ext uri="{BB962C8B-B14F-4D97-AF65-F5344CB8AC3E}">
        <p14:creationId xmlns:p14="http://schemas.microsoft.com/office/powerpoint/2010/main" val="16855593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538A915-7DB1-33BC-A759-BB67B881FE69}"/>
              </a:ext>
            </a:extLst>
          </p:cNvPr>
          <p:cNvSpPr>
            <a:spLocks noGrp="1"/>
          </p:cNvSpPr>
          <p:nvPr>
            <p:ph type="title"/>
          </p:nvPr>
        </p:nvSpPr>
        <p:spPr>
          <a:xfrm>
            <a:off x="831850" y="1709738"/>
            <a:ext cx="10515600" cy="2852737"/>
          </a:xfrm>
        </p:spPr>
        <p:txBody>
          <a:bodyPr anchor="b"/>
          <a:lstStyle>
            <a:lvl1pPr>
              <a:defRPr sz="6000"/>
            </a:lvl1pPr>
          </a:lstStyle>
          <a:p>
            <a:r>
              <a:rPr lang="de-DE"/>
              <a:t>Mastertitelformat bearbeiten</a:t>
            </a:r>
          </a:p>
        </p:txBody>
      </p:sp>
      <p:sp>
        <p:nvSpPr>
          <p:cNvPr id="3" name="Textplatzhalter 2">
            <a:extLst>
              <a:ext uri="{FF2B5EF4-FFF2-40B4-BE49-F238E27FC236}">
                <a16:creationId xmlns:a16="http://schemas.microsoft.com/office/drawing/2014/main" id="{A03A8C86-C8B4-4D73-D78D-134C908C38F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4" name="Datumsplatzhalter 3">
            <a:extLst>
              <a:ext uri="{FF2B5EF4-FFF2-40B4-BE49-F238E27FC236}">
                <a16:creationId xmlns:a16="http://schemas.microsoft.com/office/drawing/2014/main" id="{FBFE3E6B-B95A-1D39-1E5C-FCA09A957A31}"/>
              </a:ext>
            </a:extLst>
          </p:cNvPr>
          <p:cNvSpPr>
            <a:spLocks noGrp="1"/>
          </p:cNvSpPr>
          <p:nvPr>
            <p:ph type="dt" sz="half" idx="10"/>
          </p:nvPr>
        </p:nvSpPr>
        <p:spPr/>
        <p:txBody>
          <a:bodyPr/>
          <a:lstStyle/>
          <a:p>
            <a:fld id="{45CB7611-1590-4B77-B1E2-F5CB20A953AA}" type="datetime1">
              <a:rPr lang="de-DE" smtClean="0"/>
              <a:t>11.02.2023</a:t>
            </a:fld>
            <a:endParaRPr lang="de-DE"/>
          </a:p>
        </p:txBody>
      </p:sp>
      <p:sp>
        <p:nvSpPr>
          <p:cNvPr id="5" name="Fußzeilenplatzhalter 4">
            <a:extLst>
              <a:ext uri="{FF2B5EF4-FFF2-40B4-BE49-F238E27FC236}">
                <a16:creationId xmlns:a16="http://schemas.microsoft.com/office/drawing/2014/main" id="{EB9DBF0C-3CEF-03B1-497E-A054409E9F50}"/>
              </a:ext>
            </a:extLst>
          </p:cNvPr>
          <p:cNvSpPr>
            <a:spLocks noGrp="1"/>
          </p:cNvSpPr>
          <p:nvPr>
            <p:ph type="ftr" sz="quarter" idx="11"/>
          </p:nvPr>
        </p:nvSpPr>
        <p:spPr/>
        <p:txBody>
          <a:bodyPr/>
          <a:lstStyle/>
          <a:p>
            <a:r>
              <a:rPr lang="de-DE"/>
              <a:t>Nevzeta Epple</a:t>
            </a:r>
          </a:p>
        </p:txBody>
      </p:sp>
      <p:sp>
        <p:nvSpPr>
          <p:cNvPr id="6" name="Foliennummernplatzhalter 5">
            <a:extLst>
              <a:ext uri="{FF2B5EF4-FFF2-40B4-BE49-F238E27FC236}">
                <a16:creationId xmlns:a16="http://schemas.microsoft.com/office/drawing/2014/main" id="{429D5B58-C591-B0C0-1DA7-2E27732AD92B}"/>
              </a:ext>
            </a:extLst>
          </p:cNvPr>
          <p:cNvSpPr>
            <a:spLocks noGrp="1"/>
          </p:cNvSpPr>
          <p:nvPr>
            <p:ph type="sldNum" sz="quarter" idx="12"/>
          </p:nvPr>
        </p:nvSpPr>
        <p:spPr/>
        <p:txBody>
          <a:bodyPr/>
          <a:lstStyle/>
          <a:p>
            <a:fld id="{CC0C7B82-4C1F-45CC-AD62-41619C61ED16}" type="slidenum">
              <a:rPr lang="de-DE" smtClean="0"/>
              <a:t>‹Nr.›</a:t>
            </a:fld>
            <a:endParaRPr lang="de-DE"/>
          </a:p>
        </p:txBody>
      </p:sp>
    </p:spTree>
    <p:extLst>
      <p:ext uri="{BB962C8B-B14F-4D97-AF65-F5344CB8AC3E}">
        <p14:creationId xmlns:p14="http://schemas.microsoft.com/office/powerpoint/2010/main" val="40414214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6E8CFBE-E15D-90E3-6187-C4B4E99829A6}"/>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a16="http://schemas.microsoft.com/office/drawing/2014/main" id="{13DC842C-49A0-C4DE-FFFA-6ABF2303C3D7}"/>
              </a:ext>
            </a:extLst>
          </p:cNvPr>
          <p:cNvSpPr>
            <a:spLocks noGrp="1"/>
          </p:cNvSpPr>
          <p:nvPr>
            <p:ph sz="half" idx="1"/>
          </p:nvPr>
        </p:nvSpPr>
        <p:spPr>
          <a:xfrm>
            <a:off x="838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a:extLst>
              <a:ext uri="{FF2B5EF4-FFF2-40B4-BE49-F238E27FC236}">
                <a16:creationId xmlns:a16="http://schemas.microsoft.com/office/drawing/2014/main" id="{A90A8B2D-7B62-4C5A-690F-74D5C97ED6EA}"/>
              </a:ext>
            </a:extLst>
          </p:cNvPr>
          <p:cNvSpPr>
            <a:spLocks noGrp="1"/>
          </p:cNvSpPr>
          <p:nvPr>
            <p:ph sz="half" idx="2"/>
          </p:nvPr>
        </p:nvSpPr>
        <p:spPr>
          <a:xfrm>
            <a:off x="6172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Datumsplatzhalter 4">
            <a:extLst>
              <a:ext uri="{FF2B5EF4-FFF2-40B4-BE49-F238E27FC236}">
                <a16:creationId xmlns:a16="http://schemas.microsoft.com/office/drawing/2014/main" id="{DF69B1DE-84C1-7DEB-E6D9-9111F4EFE906}"/>
              </a:ext>
            </a:extLst>
          </p:cNvPr>
          <p:cNvSpPr>
            <a:spLocks noGrp="1"/>
          </p:cNvSpPr>
          <p:nvPr>
            <p:ph type="dt" sz="half" idx="10"/>
          </p:nvPr>
        </p:nvSpPr>
        <p:spPr/>
        <p:txBody>
          <a:bodyPr/>
          <a:lstStyle/>
          <a:p>
            <a:fld id="{CDF12108-483E-45BF-9A37-FF53A6E240EF}" type="datetime1">
              <a:rPr lang="de-DE" smtClean="0"/>
              <a:t>11.02.2023</a:t>
            </a:fld>
            <a:endParaRPr lang="de-DE"/>
          </a:p>
        </p:txBody>
      </p:sp>
      <p:sp>
        <p:nvSpPr>
          <p:cNvPr id="6" name="Fußzeilenplatzhalter 5">
            <a:extLst>
              <a:ext uri="{FF2B5EF4-FFF2-40B4-BE49-F238E27FC236}">
                <a16:creationId xmlns:a16="http://schemas.microsoft.com/office/drawing/2014/main" id="{2BEB547E-7279-B949-0A5C-C160FE5517D3}"/>
              </a:ext>
            </a:extLst>
          </p:cNvPr>
          <p:cNvSpPr>
            <a:spLocks noGrp="1"/>
          </p:cNvSpPr>
          <p:nvPr>
            <p:ph type="ftr" sz="quarter" idx="11"/>
          </p:nvPr>
        </p:nvSpPr>
        <p:spPr/>
        <p:txBody>
          <a:bodyPr/>
          <a:lstStyle/>
          <a:p>
            <a:r>
              <a:rPr lang="de-DE"/>
              <a:t>Nevzeta Epple</a:t>
            </a:r>
          </a:p>
        </p:txBody>
      </p:sp>
      <p:sp>
        <p:nvSpPr>
          <p:cNvPr id="7" name="Foliennummernplatzhalter 6">
            <a:extLst>
              <a:ext uri="{FF2B5EF4-FFF2-40B4-BE49-F238E27FC236}">
                <a16:creationId xmlns:a16="http://schemas.microsoft.com/office/drawing/2014/main" id="{27EF9D57-B59D-C562-7AD3-695E1D475F09}"/>
              </a:ext>
            </a:extLst>
          </p:cNvPr>
          <p:cNvSpPr>
            <a:spLocks noGrp="1"/>
          </p:cNvSpPr>
          <p:nvPr>
            <p:ph type="sldNum" sz="quarter" idx="12"/>
          </p:nvPr>
        </p:nvSpPr>
        <p:spPr/>
        <p:txBody>
          <a:bodyPr/>
          <a:lstStyle/>
          <a:p>
            <a:fld id="{CC0C7B82-4C1F-45CC-AD62-41619C61ED16}" type="slidenum">
              <a:rPr lang="de-DE" smtClean="0"/>
              <a:t>‹Nr.›</a:t>
            </a:fld>
            <a:endParaRPr lang="de-DE"/>
          </a:p>
        </p:txBody>
      </p:sp>
    </p:spTree>
    <p:extLst>
      <p:ext uri="{BB962C8B-B14F-4D97-AF65-F5344CB8AC3E}">
        <p14:creationId xmlns:p14="http://schemas.microsoft.com/office/powerpoint/2010/main" val="11983628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4A09125-1F5C-F5FD-C990-8A650634058F}"/>
              </a:ext>
            </a:extLst>
          </p:cNvPr>
          <p:cNvSpPr>
            <a:spLocks noGrp="1"/>
          </p:cNvSpPr>
          <p:nvPr>
            <p:ph type="title"/>
          </p:nvPr>
        </p:nvSpPr>
        <p:spPr>
          <a:xfrm>
            <a:off x="839788" y="365125"/>
            <a:ext cx="10515600" cy="1325563"/>
          </a:xfrm>
        </p:spPr>
        <p:txBody>
          <a:bodyPr/>
          <a:lstStyle/>
          <a:p>
            <a:r>
              <a:rPr lang="de-DE"/>
              <a:t>Mastertitelformat bearbeiten</a:t>
            </a:r>
          </a:p>
        </p:txBody>
      </p:sp>
      <p:sp>
        <p:nvSpPr>
          <p:cNvPr id="3" name="Textplatzhalter 2">
            <a:extLst>
              <a:ext uri="{FF2B5EF4-FFF2-40B4-BE49-F238E27FC236}">
                <a16:creationId xmlns:a16="http://schemas.microsoft.com/office/drawing/2014/main" id="{4F80A824-EB9C-4914-4622-6B5707E69BF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Inhaltsplatzhalter 3">
            <a:extLst>
              <a:ext uri="{FF2B5EF4-FFF2-40B4-BE49-F238E27FC236}">
                <a16:creationId xmlns:a16="http://schemas.microsoft.com/office/drawing/2014/main" id="{B4BEE2F6-3EE4-499F-5C6C-62F25738DC77}"/>
              </a:ext>
            </a:extLst>
          </p:cNvPr>
          <p:cNvSpPr>
            <a:spLocks noGrp="1"/>
          </p:cNvSpPr>
          <p:nvPr>
            <p:ph sz="half" idx="2"/>
          </p:nvPr>
        </p:nvSpPr>
        <p:spPr>
          <a:xfrm>
            <a:off x="839788" y="2505075"/>
            <a:ext cx="5157787"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Textplatzhalter 4">
            <a:extLst>
              <a:ext uri="{FF2B5EF4-FFF2-40B4-BE49-F238E27FC236}">
                <a16:creationId xmlns:a16="http://schemas.microsoft.com/office/drawing/2014/main" id="{D622F006-F24E-4FE5-FAD7-DECA5ECEE92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Inhaltsplatzhalter 5">
            <a:extLst>
              <a:ext uri="{FF2B5EF4-FFF2-40B4-BE49-F238E27FC236}">
                <a16:creationId xmlns:a16="http://schemas.microsoft.com/office/drawing/2014/main" id="{8BEEBE77-9E3E-8D1C-9A25-B1C0F27C9FA3}"/>
              </a:ext>
            </a:extLst>
          </p:cNvPr>
          <p:cNvSpPr>
            <a:spLocks noGrp="1"/>
          </p:cNvSpPr>
          <p:nvPr>
            <p:ph sz="quarter" idx="4"/>
          </p:nvPr>
        </p:nvSpPr>
        <p:spPr>
          <a:xfrm>
            <a:off x="6172200" y="2505075"/>
            <a:ext cx="5183188"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7" name="Datumsplatzhalter 6">
            <a:extLst>
              <a:ext uri="{FF2B5EF4-FFF2-40B4-BE49-F238E27FC236}">
                <a16:creationId xmlns:a16="http://schemas.microsoft.com/office/drawing/2014/main" id="{B1684923-5D0C-FECB-C381-9F25A6872DB6}"/>
              </a:ext>
            </a:extLst>
          </p:cNvPr>
          <p:cNvSpPr>
            <a:spLocks noGrp="1"/>
          </p:cNvSpPr>
          <p:nvPr>
            <p:ph type="dt" sz="half" idx="10"/>
          </p:nvPr>
        </p:nvSpPr>
        <p:spPr/>
        <p:txBody>
          <a:bodyPr/>
          <a:lstStyle/>
          <a:p>
            <a:fld id="{78FA9D2C-4252-4B2C-A862-67DCE809915F}" type="datetime1">
              <a:rPr lang="de-DE" smtClean="0"/>
              <a:t>11.02.2023</a:t>
            </a:fld>
            <a:endParaRPr lang="de-DE"/>
          </a:p>
        </p:txBody>
      </p:sp>
      <p:sp>
        <p:nvSpPr>
          <p:cNvPr id="8" name="Fußzeilenplatzhalter 7">
            <a:extLst>
              <a:ext uri="{FF2B5EF4-FFF2-40B4-BE49-F238E27FC236}">
                <a16:creationId xmlns:a16="http://schemas.microsoft.com/office/drawing/2014/main" id="{77E42AB6-95A2-4682-981C-41D5996AA518}"/>
              </a:ext>
            </a:extLst>
          </p:cNvPr>
          <p:cNvSpPr>
            <a:spLocks noGrp="1"/>
          </p:cNvSpPr>
          <p:nvPr>
            <p:ph type="ftr" sz="quarter" idx="11"/>
          </p:nvPr>
        </p:nvSpPr>
        <p:spPr/>
        <p:txBody>
          <a:bodyPr/>
          <a:lstStyle/>
          <a:p>
            <a:r>
              <a:rPr lang="de-DE"/>
              <a:t>Nevzeta Epple</a:t>
            </a:r>
          </a:p>
        </p:txBody>
      </p:sp>
      <p:sp>
        <p:nvSpPr>
          <p:cNvPr id="9" name="Foliennummernplatzhalter 8">
            <a:extLst>
              <a:ext uri="{FF2B5EF4-FFF2-40B4-BE49-F238E27FC236}">
                <a16:creationId xmlns:a16="http://schemas.microsoft.com/office/drawing/2014/main" id="{58BD05FE-876E-E6D1-9D41-92BDAC623640}"/>
              </a:ext>
            </a:extLst>
          </p:cNvPr>
          <p:cNvSpPr>
            <a:spLocks noGrp="1"/>
          </p:cNvSpPr>
          <p:nvPr>
            <p:ph type="sldNum" sz="quarter" idx="12"/>
          </p:nvPr>
        </p:nvSpPr>
        <p:spPr/>
        <p:txBody>
          <a:bodyPr/>
          <a:lstStyle/>
          <a:p>
            <a:fld id="{CC0C7B82-4C1F-45CC-AD62-41619C61ED16}" type="slidenum">
              <a:rPr lang="de-DE" smtClean="0"/>
              <a:t>‹Nr.›</a:t>
            </a:fld>
            <a:endParaRPr lang="de-DE"/>
          </a:p>
        </p:txBody>
      </p:sp>
    </p:spTree>
    <p:extLst>
      <p:ext uri="{BB962C8B-B14F-4D97-AF65-F5344CB8AC3E}">
        <p14:creationId xmlns:p14="http://schemas.microsoft.com/office/powerpoint/2010/main" val="31736489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D34C118-3376-7E47-024A-D3E98B11F01A}"/>
              </a:ext>
            </a:extLst>
          </p:cNvPr>
          <p:cNvSpPr>
            <a:spLocks noGrp="1"/>
          </p:cNvSpPr>
          <p:nvPr>
            <p:ph type="title"/>
          </p:nvPr>
        </p:nvSpPr>
        <p:spPr/>
        <p:txBody>
          <a:bodyPr/>
          <a:lstStyle/>
          <a:p>
            <a:r>
              <a:rPr lang="de-DE"/>
              <a:t>Mastertitelformat bearbeiten</a:t>
            </a:r>
          </a:p>
        </p:txBody>
      </p:sp>
      <p:sp>
        <p:nvSpPr>
          <p:cNvPr id="3" name="Datumsplatzhalter 2">
            <a:extLst>
              <a:ext uri="{FF2B5EF4-FFF2-40B4-BE49-F238E27FC236}">
                <a16:creationId xmlns:a16="http://schemas.microsoft.com/office/drawing/2014/main" id="{E8ED3987-D559-3A98-5985-E5FBDFC009C0}"/>
              </a:ext>
            </a:extLst>
          </p:cNvPr>
          <p:cNvSpPr>
            <a:spLocks noGrp="1"/>
          </p:cNvSpPr>
          <p:nvPr>
            <p:ph type="dt" sz="half" idx="10"/>
          </p:nvPr>
        </p:nvSpPr>
        <p:spPr/>
        <p:txBody>
          <a:bodyPr/>
          <a:lstStyle/>
          <a:p>
            <a:fld id="{B1728C9B-B1B1-496B-82DF-17C03C34967F}" type="datetime1">
              <a:rPr lang="de-DE" smtClean="0"/>
              <a:t>11.02.2023</a:t>
            </a:fld>
            <a:endParaRPr lang="de-DE"/>
          </a:p>
        </p:txBody>
      </p:sp>
      <p:sp>
        <p:nvSpPr>
          <p:cNvPr id="4" name="Fußzeilenplatzhalter 3">
            <a:extLst>
              <a:ext uri="{FF2B5EF4-FFF2-40B4-BE49-F238E27FC236}">
                <a16:creationId xmlns:a16="http://schemas.microsoft.com/office/drawing/2014/main" id="{6B3DE0FC-FE11-0391-E40C-DCF38633E091}"/>
              </a:ext>
            </a:extLst>
          </p:cNvPr>
          <p:cNvSpPr>
            <a:spLocks noGrp="1"/>
          </p:cNvSpPr>
          <p:nvPr>
            <p:ph type="ftr" sz="quarter" idx="11"/>
          </p:nvPr>
        </p:nvSpPr>
        <p:spPr/>
        <p:txBody>
          <a:bodyPr/>
          <a:lstStyle/>
          <a:p>
            <a:r>
              <a:rPr lang="de-DE"/>
              <a:t>Nevzeta Epple</a:t>
            </a:r>
          </a:p>
        </p:txBody>
      </p:sp>
      <p:sp>
        <p:nvSpPr>
          <p:cNvPr id="5" name="Foliennummernplatzhalter 4">
            <a:extLst>
              <a:ext uri="{FF2B5EF4-FFF2-40B4-BE49-F238E27FC236}">
                <a16:creationId xmlns:a16="http://schemas.microsoft.com/office/drawing/2014/main" id="{FE8D67A6-08FC-A1BE-1F1B-5FB7E01EA1B7}"/>
              </a:ext>
            </a:extLst>
          </p:cNvPr>
          <p:cNvSpPr>
            <a:spLocks noGrp="1"/>
          </p:cNvSpPr>
          <p:nvPr>
            <p:ph type="sldNum" sz="quarter" idx="12"/>
          </p:nvPr>
        </p:nvSpPr>
        <p:spPr/>
        <p:txBody>
          <a:bodyPr/>
          <a:lstStyle/>
          <a:p>
            <a:fld id="{CC0C7B82-4C1F-45CC-AD62-41619C61ED16}" type="slidenum">
              <a:rPr lang="de-DE" smtClean="0"/>
              <a:t>‹Nr.›</a:t>
            </a:fld>
            <a:endParaRPr lang="de-DE"/>
          </a:p>
        </p:txBody>
      </p:sp>
    </p:spTree>
    <p:extLst>
      <p:ext uri="{BB962C8B-B14F-4D97-AF65-F5344CB8AC3E}">
        <p14:creationId xmlns:p14="http://schemas.microsoft.com/office/powerpoint/2010/main" val="5083658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4FE6BF4D-416E-E584-BBC3-52E47CAB0CE6}"/>
              </a:ext>
            </a:extLst>
          </p:cNvPr>
          <p:cNvSpPr>
            <a:spLocks noGrp="1"/>
          </p:cNvSpPr>
          <p:nvPr>
            <p:ph type="dt" sz="half" idx="10"/>
          </p:nvPr>
        </p:nvSpPr>
        <p:spPr/>
        <p:txBody>
          <a:bodyPr/>
          <a:lstStyle/>
          <a:p>
            <a:fld id="{EA313EB9-5EBF-439D-9BBC-85BDBDC29CC4}" type="datetime1">
              <a:rPr lang="de-DE" smtClean="0"/>
              <a:t>11.02.2023</a:t>
            </a:fld>
            <a:endParaRPr lang="de-DE"/>
          </a:p>
        </p:txBody>
      </p:sp>
      <p:sp>
        <p:nvSpPr>
          <p:cNvPr id="3" name="Fußzeilenplatzhalter 2">
            <a:extLst>
              <a:ext uri="{FF2B5EF4-FFF2-40B4-BE49-F238E27FC236}">
                <a16:creationId xmlns:a16="http://schemas.microsoft.com/office/drawing/2014/main" id="{286C22FC-A85C-156F-42B4-9A54ECADF1D2}"/>
              </a:ext>
            </a:extLst>
          </p:cNvPr>
          <p:cNvSpPr>
            <a:spLocks noGrp="1"/>
          </p:cNvSpPr>
          <p:nvPr>
            <p:ph type="ftr" sz="quarter" idx="11"/>
          </p:nvPr>
        </p:nvSpPr>
        <p:spPr/>
        <p:txBody>
          <a:bodyPr/>
          <a:lstStyle/>
          <a:p>
            <a:r>
              <a:rPr lang="de-DE"/>
              <a:t>Nevzeta Epple</a:t>
            </a:r>
          </a:p>
        </p:txBody>
      </p:sp>
      <p:sp>
        <p:nvSpPr>
          <p:cNvPr id="4" name="Foliennummernplatzhalter 3">
            <a:extLst>
              <a:ext uri="{FF2B5EF4-FFF2-40B4-BE49-F238E27FC236}">
                <a16:creationId xmlns:a16="http://schemas.microsoft.com/office/drawing/2014/main" id="{399FEFA5-BA4D-8313-E1DB-FCC71FC1169D}"/>
              </a:ext>
            </a:extLst>
          </p:cNvPr>
          <p:cNvSpPr>
            <a:spLocks noGrp="1"/>
          </p:cNvSpPr>
          <p:nvPr>
            <p:ph type="sldNum" sz="quarter" idx="12"/>
          </p:nvPr>
        </p:nvSpPr>
        <p:spPr/>
        <p:txBody>
          <a:bodyPr/>
          <a:lstStyle/>
          <a:p>
            <a:fld id="{CC0C7B82-4C1F-45CC-AD62-41619C61ED16}" type="slidenum">
              <a:rPr lang="de-DE" smtClean="0"/>
              <a:t>‹Nr.›</a:t>
            </a:fld>
            <a:endParaRPr lang="de-DE"/>
          </a:p>
        </p:txBody>
      </p:sp>
    </p:spTree>
    <p:extLst>
      <p:ext uri="{BB962C8B-B14F-4D97-AF65-F5344CB8AC3E}">
        <p14:creationId xmlns:p14="http://schemas.microsoft.com/office/powerpoint/2010/main" val="14657634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802C8CB-B35A-0B04-6E6A-48D22F4E3B4E}"/>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p>
        </p:txBody>
      </p:sp>
      <p:sp>
        <p:nvSpPr>
          <p:cNvPr id="3" name="Inhaltsplatzhalter 2">
            <a:extLst>
              <a:ext uri="{FF2B5EF4-FFF2-40B4-BE49-F238E27FC236}">
                <a16:creationId xmlns:a16="http://schemas.microsoft.com/office/drawing/2014/main" id="{D0BC9F8F-23D2-EFA5-978B-8E6FF12A3E2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Textplatzhalter 3">
            <a:extLst>
              <a:ext uri="{FF2B5EF4-FFF2-40B4-BE49-F238E27FC236}">
                <a16:creationId xmlns:a16="http://schemas.microsoft.com/office/drawing/2014/main" id="{6A5FF00B-5472-D5F2-03A7-2953B78BAE4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DF217573-2643-F075-6C2A-2E57A2322066}"/>
              </a:ext>
            </a:extLst>
          </p:cNvPr>
          <p:cNvSpPr>
            <a:spLocks noGrp="1"/>
          </p:cNvSpPr>
          <p:nvPr>
            <p:ph type="dt" sz="half" idx="10"/>
          </p:nvPr>
        </p:nvSpPr>
        <p:spPr/>
        <p:txBody>
          <a:bodyPr/>
          <a:lstStyle/>
          <a:p>
            <a:fld id="{A8AEEE89-7A92-4C90-A6A6-84556DB3BE70}" type="datetime1">
              <a:rPr lang="de-DE" smtClean="0"/>
              <a:t>11.02.2023</a:t>
            </a:fld>
            <a:endParaRPr lang="de-DE"/>
          </a:p>
        </p:txBody>
      </p:sp>
      <p:sp>
        <p:nvSpPr>
          <p:cNvPr id="6" name="Fußzeilenplatzhalter 5">
            <a:extLst>
              <a:ext uri="{FF2B5EF4-FFF2-40B4-BE49-F238E27FC236}">
                <a16:creationId xmlns:a16="http://schemas.microsoft.com/office/drawing/2014/main" id="{619E0138-77E9-957B-B8B8-4CD612474CCD}"/>
              </a:ext>
            </a:extLst>
          </p:cNvPr>
          <p:cNvSpPr>
            <a:spLocks noGrp="1"/>
          </p:cNvSpPr>
          <p:nvPr>
            <p:ph type="ftr" sz="quarter" idx="11"/>
          </p:nvPr>
        </p:nvSpPr>
        <p:spPr/>
        <p:txBody>
          <a:bodyPr/>
          <a:lstStyle/>
          <a:p>
            <a:r>
              <a:rPr lang="de-DE"/>
              <a:t>Nevzeta Epple</a:t>
            </a:r>
          </a:p>
        </p:txBody>
      </p:sp>
      <p:sp>
        <p:nvSpPr>
          <p:cNvPr id="7" name="Foliennummernplatzhalter 6">
            <a:extLst>
              <a:ext uri="{FF2B5EF4-FFF2-40B4-BE49-F238E27FC236}">
                <a16:creationId xmlns:a16="http://schemas.microsoft.com/office/drawing/2014/main" id="{2F5368EC-BB49-B125-E1AC-7C7F03BE0EAC}"/>
              </a:ext>
            </a:extLst>
          </p:cNvPr>
          <p:cNvSpPr>
            <a:spLocks noGrp="1"/>
          </p:cNvSpPr>
          <p:nvPr>
            <p:ph type="sldNum" sz="quarter" idx="12"/>
          </p:nvPr>
        </p:nvSpPr>
        <p:spPr/>
        <p:txBody>
          <a:bodyPr/>
          <a:lstStyle/>
          <a:p>
            <a:fld id="{CC0C7B82-4C1F-45CC-AD62-41619C61ED16}" type="slidenum">
              <a:rPr lang="de-DE" smtClean="0"/>
              <a:t>‹Nr.›</a:t>
            </a:fld>
            <a:endParaRPr lang="de-DE"/>
          </a:p>
        </p:txBody>
      </p:sp>
    </p:spTree>
    <p:extLst>
      <p:ext uri="{BB962C8B-B14F-4D97-AF65-F5344CB8AC3E}">
        <p14:creationId xmlns:p14="http://schemas.microsoft.com/office/powerpoint/2010/main" val="19236585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C1BD114-E3A2-FFCD-6CFB-A97D825040AA}"/>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p>
        </p:txBody>
      </p:sp>
      <p:sp>
        <p:nvSpPr>
          <p:cNvPr id="3" name="Bildplatzhalter 2">
            <a:extLst>
              <a:ext uri="{FF2B5EF4-FFF2-40B4-BE49-F238E27FC236}">
                <a16:creationId xmlns:a16="http://schemas.microsoft.com/office/drawing/2014/main" id="{F670864D-1571-5BA9-7822-05601D1F3D9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platzhalter 3">
            <a:extLst>
              <a:ext uri="{FF2B5EF4-FFF2-40B4-BE49-F238E27FC236}">
                <a16:creationId xmlns:a16="http://schemas.microsoft.com/office/drawing/2014/main" id="{005A1E0D-C071-69CE-CAFE-041D2C20A8F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843A39D6-1DF9-3E78-99B8-384BAE334E75}"/>
              </a:ext>
            </a:extLst>
          </p:cNvPr>
          <p:cNvSpPr>
            <a:spLocks noGrp="1"/>
          </p:cNvSpPr>
          <p:nvPr>
            <p:ph type="dt" sz="half" idx="10"/>
          </p:nvPr>
        </p:nvSpPr>
        <p:spPr/>
        <p:txBody>
          <a:bodyPr/>
          <a:lstStyle/>
          <a:p>
            <a:fld id="{4DBAE216-F8A3-4EC7-843C-F604B01D71EB}" type="datetime1">
              <a:rPr lang="de-DE" smtClean="0"/>
              <a:t>11.02.2023</a:t>
            </a:fld>
            <a:endParaRPr lang="de-DE"/>
          </a:p>
        </p:txBody>
      </p:sp>
      <p:sp>
        <p:nvSpPr>
          <p:cNvPr id="6" name="Fußzeilenplatzhalter 5">
            <a:extLst>
              <a:ext uri="{FF2B5EF4-FFF2-40B4-BE49-F238E27FC236}">
                <a16:creationId xmlns:a16="http://schemas.microsoft.com/office/drawing/2014/main" id="{85B2C192-C2E1-497C-1954-CD396408FB81}"/>
              </a:ext>
            </a:extLst>
          </p:cNvPr>
          <p:cNvSpPr>
            <a:spLocks noGrp="1"/>
          </p:cNvSpPr>
          <p:nvPr>
            <p:ph type="ftr" sz="quarter" idx="11"/>
          </p:nvPr>
        </p:nvSpPr>
        <p:spPr/>
        <p:txBody>
          <a:bodyPr/>
          <a:lstStyle/>
          <a:p>
            <a:r>
              <a:rPr lang="de-DE"/>
              <a:t>Nevzeta Epple</a:t>
            </a:r>
          </a:p>
        </p:txBody>
      </p:sp>
      <p:sp>
        <p:nvSpPr>
          <p:cNvPr id="7" name="Foliennummernplatzhalter 6">
            <a:extLst>
              <a:ext uri="{FF2B5EF4-FFF2-40B4-BE49-F238E27FC236}">
                <a16:creationId xmlns:a16="http://schemas.microsoft.com/office/drawing/2014/main" id="{15192C2C-45D6-3367-9543-3174360CCB93}"/>
              </a:ext>
            </a:extLst>
          </p:cNvPr>
          <p:cNvSpPr>
            <a:spLocks noGrp="1"/>
          </p:cNvSpPr>
          <p:nvPr>
            <p:ph type="sldNum" sz="quarter" idx="12"/>
          </p:nvPr>
        </p:nvSpPr>
        <p:spPr/>
        <p:txBody>
          <a:bodyPr/>
          <a:lstStyle/>
          <a:p>
            <a:fld id="{CC0C7B82-4C1F-45CC-AD62-41619C61ED16}" type="slidenum">
              <a:rPr lang="de-DE" smtClean="0"/>
              <a:t>‹Nr.›</a:t>
            </a:fld>
            <a:endParaRPr lang="de-DE"/>
          </a:p>
        </p:txBody>
      </p:sp>
    </p:spTree>
    <p:extLst>
      <p:ext uri="{BB962C8B-B14F-4D97-AF65-F5344CB8AC3E}">
        <p14:creationId xmlns:p14="http://schemas.microsoft.com/office/powerpoint/2010/main" val="24832091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44FE3444-91E1-5AFC-C739-340D4D0C116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Mastertitelformat bearbeiten</a:t>
            </a:r>
          </a:p>
        </p:txBody>
      </p:sp>
      <p:sp>
        <p:nvSpPr>
          <p:cNvPr id="3" name="Textplatzhalter 2">
            <a:extLst>
              <a:ext uri="{FF2B5EF4-FFF2-40B4-BE49-F238E27FC236}">
                <a16:creationId xmlns:a16="http://schemas.microsoft.com/office/drawing/2014/main" id="{333BD135-036A-2D61-342E-633C7E33328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8A2EFBFE-93C4-868E-7794-8491F64BC6A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2888490-AFEF-44E7-A3F2-C21A629C334D}" type="datetime1">
              <a:rPr lang="de-DE" smtClean="0"/>
              <a:t>11.02.2023</a:t>
            </a:fld>
            <a:endParaRPr lang="de-DE"/>
          </a:p>
        </p:txBody>
      </p:sp>
      <p:sp>
        <p:nvSpPr>
          <p:cNvPr id="5" name="Fußzeilenplatzhalter 4">
            <a:extLst>
              <a:ext uri="{FF2B5EF4-FFF2-40B4-BE49-F238E27FC236}">
                <a16:creationId xmlns:a16="http://schemas.microsoft.com/office/drawing/2014/main" id="{90DD5A78-4D8C-CF96-8E13-F74C38B348A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de-DE"/>
              <a:t>Nevzeta Epple</a:t>
            </a:r>
          </a:p>
        </p:txBody>
      </p:sp>
      <p:sp>
        <p:nvSpPr>
          <p:cNvPr id="6" name="Foliennummernplatzhalter 5">
            <a:extLst>
              <a:ext uri="{FF2B5EF4-FFF2-40B4-BE49-F238E27FC236}">
                <a16:creationId xmlns:a16="http://schemas.microsoft.com/office/drawing/2014/main" id="{8A627BDE-90B8-0961-9E20-DC523C4386D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C0C7B82-4C1F-45CC-AD62-41619C61ED16}" type="slidenum">
              <a:rPr lang="de-DE" smtClean="0"/>
              <a:t>‹Nr.›</a:t>
            </a:fld>
            <a:endParaRPr lang="de-DE"/>
          </a:p>
        </p:txBody>
      </p:sp>
    </p:spTree>
    <p:extLst>
      <p:ext uri="{BB962C8B-B14F-4D97-AF65-F5344CB8AC3E}">
        <p14:creationId xmlns:p14="http://schemas.microsoft.com/office/powerpoint/2010/main" val="12305856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8.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8.xml"/><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8.xml"/><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4.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2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hyperlink" Target="https://www.pflege.de/krankheiten/dekubitus/grade-stadien/" TargetMode="External"/><Relationship Id="rId13" Type="http://schemas.openxmlformats.org/officeDocument/2006/relationships/hyperlink" Target="https://m.facebook.com/vemundo/photos/a.710011235856633/1532515166939565/" TargetMode="External"/><Relationship Id="rId3" Type="http://schemas.openxmlformats.org/officeDocument/2006/relationships/hyperlink" Target="https://flexikon.doccheck.com/de/Dekubitus" TargetMode="External"/><Relationship Id="rId7" Type="http://schemas.openxmlformats.org/officeDocument/2006/relationships/hyperlink" Target="https://mediset.de/dekubitus/" TargetMode="External"/><Relationship Id="rId12" Type="http://schemas.openxmlformats.org/officeDocument/2006/relationships/hyperlink" Target="https://www.pflege.de/krankheiten/dekubitus/" TargetMode="External"/><Relationship Id="rId2" Type="http://schemas.openxmlformats.org/officeDocument/2006/relationships/hyperlink" Target="https://da-dk.facebook.com/ICWev/posts/1166465070231193" TargetMode="External"/><Relationship Id="rId16" Type="http://schemas.openxmlformats.org/officeDocument/2006/relationships/hyperlink" Target="https://www.burbach-goetz.de/pflege-und-versorgung/xxl-produkte/invacare-softform-active-2-rx-anti-dekubitus-matratze-hybrid-system-wechseldruck-weichlagerung-in-einem-system-bis-grad-4-bis-247-kg/a-14354" TargetMode="External"/><Relationship Id="rId1" Type="http://schemas.openxmlformats.org/officeDocument/2006/relationships/slideLayout" Target="../slideLayouts/slideLayout2.xml"/><Relationship Id="rId6" Type="http://schemas.openxmlformats.org/officeDocument/2006/relationships/hyperlink" Target="https://www.draco.de/dekubitus/" TargetMode="External"/><Relationship Id="rId11" Type="http://schemas.openxmlformats.org/officeDocument/2006/relationships/hyperlink" Target="https://docplayer.org/14439933-Klassifikation-dekubitus-nach-epuap-european-pressure-ulcer-advisory-panel.html" TargetMode="External"/><Relationship Id="rId5" Type="http://schemas.openxmlformats.org/officeDocument/2006/relationships/hyperlink" Target="https://www.gesundheitsinformation.de/druckgeschwuer-dekubitus.html" TargetMode="External"/><Relationship Id="rId15" Type="http://schemas.openxmlformats.org/officeDocument/2006/relationships/hyperlink" Target="https://www.dekubitus.de/pw-tipps/mikrolagerung" TargetMode="External"/><Relationship Id="rId10" Type="http://schemas.openxmlformats.org/officeDocument/2006/relationships/hyperlink" Target="https://www.claravital.de/ratgeber/gesundheitsratgeber/Dekubitus" TargetMode="External"/><Relationship Id="rId4" Type="http://schemas.openxmlformats.org/officeDocument/2006/relationships/hyperlink" Target="https://www.slideserve.com/misu/dekubitus" TargetMode="External"/><Relationship Id="rId9" Type="http://schemas.openxmlformats.org/officeDocument/2006/relationships/hyperlink" Target="https://www.mooci.org/allgemeine-dermatologie/druckgeschwuer-dekubitus/" TargetMode="External"/><Relationship Id="rId14" Type="http://schemas.openxmlformats.org/officeDocument/2006/relationships/hyperlink" Target="https://www.sankt-augustinus-krankenhaus.de/dekubitus-druckgeschwuere" TargetMode="External"/></Relationships>
</file>

<file path=ppt/slides/_rels/slide32.xml.rels><?xml version="1.0" encoding="UTF-8" standalone="yes"?>
<Relationships xmlns="http://schemas.openxmlformats.org/package/2006/relationships"><Relationship Id="rId8" Type="http://schemas.openxmlformats.org/officeDocument/2006/relationships/hyperlink" Target="http://www.wunduhr.de/npwt.html" TargetMode="External"/><Relationship Id="rId3" Type="http://schemas.openxmlformats.org/officeDocument/2006/relationships/hyperlink" Target="https://www.amazon.de/WLKQ-Medizinische-Haupt%C3%A4lterer-H%C3%A4morrhoiden-Standard-Pflegebetten/dp/B087YGDS3P" TargetMode="External"/><Relationship Id="rId7" Type="http://schemas.openxmlformats.org/officeDocument/2006/relationships/hyperlink" Target="https://www.pflege-praevention.de/tipps/dekubitus-pflegebeduerftige/" TargetMode="External"/><Relationship Id="rId12" Type="http://schemas.openxmlformats.org/officeDocument/2006/relationships/hyperlink" Target="http://www.urolexikon-a-z.asbh-stiftung.de/index.php/anleitungen/315-dekubitus-konservative-therapie" TargetMode="External"/><Relationship Id="rId2" Type="http://schemas.openxmlformats.org/officeDocument/2006/relationships/hyperlink" Target="https://rehaservice.at/produkte/matratzen-und-antidekubitussysteme" TargetMode="External"/><Relationship Id="rId1" Type="http://schemas.openxmlformats.org/officeDocument/2006/relationships/slideLayout" Target="../slideLayouts/slideLayout2.xml"/><Relationship Id="rId6" Type="http://schemas.openxmlformats.org/officeDocument/2006/relationships/hyperlink" Target="https://www.ekamed.de/" TargetMode="External"/><Relationship Id="rId11" Type="http://schemas.openxmlformats.org/officeDocument/2006/relationships/hyperlink" Target="https://www.just-medical.ch/index.cfm?content=300&amp;id=3645&amp;spr=en&amp;y=2006" TargetMode="External"/><Relationship Id="rId5" Type="http://schemas.openxmlformats.org/officeDocument/2006/relationships/hyperlink" Target="https://www.management-krankenhaus.de/produkte/medizintechnik/anti-dekubitus-lagerung-leicht-gemacht" TargetMode="External"/><Relationship Id="rId10" Type="http://schemas.openxmlformats.org/officeDocument/2006/relationships/hyperlink" Target="https://link.springer.com/article/10.1007/s00113-007-1265-z" TargetMode="External"/><Relationship Id="rId4" Type="http://schemas.openxmlformats.org/officeDocument/2006/relationships/hyperlink" Target="https://www.ebay-kleinanzeigen.de/s-altenpflege/wechseldruckmatratze/k0c236" TargetMode="External"/><Relationship Id="rId9" Type="http://schemas.openxmlformats.org/officeDocument/2006/relationships/hyperlink" Target="https://www.schwarzer.com/anwendungen/medizintechnik/vakuum-wundtherapie-vac-negative-pressure-wound-therapy-npwt"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8.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fik 1">
            <a:extLst>
              <a:ext uri="{FF2B5EF4-FFF2-40B4-BE49-F238E27FC236}">
                <a16:creationId xmlns:a16="http://schemas.microsoft.com/office/drawing/2014/main" id="{AA44F4D5-530A-3934-A205-9B722D1BA0BC}"/>
              </a:ext>
            </a:extLst>
          </p:cNvPr>
          <p:cNvPicPr>
            <a:picLocks noChangeAspect="1"/>
          </p:cNvPicPr>
          <p:nvPr/>
        </p:nvPicPr>
        <p:blipFill>
          <a:blip r:embed="rId2"/>
          <a:stretch>
            <a:fillRect/>
          </a:stretch>
        </p:blipFill>
        <p:spPr>
          <a:xfrm>
            <a:off x="1178952" y="1016000"/>
            <a:ext cx="9102968" cy="4531360"/>
          </a:xfrm>
          <a:prstGeom prst="rect">
            <a:avLst/>
          </a:prstGeom>
        </p:spPr>
      </p:pic>
      <p:sp>
        <p:nvSpPr>
          <p:cNvPr id="3" name="Fußzeilenplatzhalter 2">
            <a:extLst>
              <a:ext uri="{FF2B5EF4-FFF2-40B4-BE49-F238E27FC236}">
                <a16:creationId xmlns:a16="http://schemas.microsoft.com/office/drawing/2014/main" id="{048A44CC-CE71-BB45-4F9B-5919267B8242}"/>
              </a:ext>
            </a:extLst>
          </p:cNvPr>
          <p:cNvSpPr>
            <a:spLocks noGrp="1"/>
          </p:cNvSpPr>
          <p:nvPr>
            <p:ph type="ftr" sz="quarter" idx="11"/>
          </p:nvPr>
        </p:nvSpPr>
        <p:spPr/>
        <p:txBody>
          <a:bodyPr/>
          <a:lstStyle/>
          <a:p>
            <a:r>
              <a:rPr lang="de-DE"/>
              <a:t>Nevzeta Epple</a:t>
            </a:r>
          </a:p>
        </p:txBody>
      </p:sp>
    </p:spTree>
    <p:extLst>
      <p:ext uri="{BB962C8B-B14F-4D97-AF65-F5344CB8AC3E}">
        <p14:creationId xmlns:p14="http://schemas.microsoft.com/office/powerpoint/2010/main" val="35326173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a:extLst>
              <a:ext uri="{FF2B5EF4-FFF2-40B4-BE49-F238E27FC236}">
                <a16:creationId xmlns:a16="http://schemas.microsoft.com/office/drawing/2014/main" id="{0B8C2EDF-B52A-BAF6-B57E-CE0CCE7628F0}"/>
              </a:ext>
            </a:extLst>
          </p:cNvPr>
          <p:cNvPicPr>
            <a:picLocks noChangeAspect="1"/>
          </p:cNvPicPr>
          <p:nvPr/>
        </p:nvPicPr>
        <p:blipFill>
          <a:blip r:embed="rId2"/>
          <a:stretch>
            <a:fillRect/>
          </a:stretch>
        </p:blipFill>
        <p:spPr>
          <a:xfrm>
            <a:off x="469582" y="0"/>
            <a:ext cx="2111058" cy="2543089"/>
          </a:xfrm>
          <a:prstGeom prst="rect">
            <a:avLst/>
          </a:prstGeom>
        </p:spPr>
      </p:pic>
      <p:pic>
        <p:nvPicPr>
          <p:cNvPr id="6" name="Inhaltsplatzhalter 5">
            <a:extLst>
              <a:ext uri="{FF2B5EF4-FFF2-40B4-BE49-F238E27FC236}">
                <a16:creationId xmlns:a16="http://schemas.microsoft.com/office/drawing/2014/main" id="{D9C40005-F21E-2954-35F6-A0116F2E89D1}"/>
              </a:ext>
            </a:extLst>
          </p:cNvPr>
          <p:cNvPicPr>
            <a:picLocks noGrp="1" noChangeAspect="1"/>
          </p:cNvPicPr>
          <p:nvPr>
            <p:ph idx="1"/>
          </p:nvPr>
        </p:nvPicPr>
        <p:blipFill>
          <a:blip r:embed="rId3"/>
          <a:stretch>
            <a:fillRect/>
          </a:stretch>
        </p:blipFill>
        <p:spPr>
          <a:xfrm>
            <a:off x="6410960" y="359124"/>
            <a:ext cx="4544931" cy="3257201"/>
          </a:xfrm>
          <a:prstGeom prst="rect">
            <a:avLst/>
          </a:prstGeom>
        </p:spPr>
      </p:pic>
      <p:sp>
        <p:nvSpPr>
          <p:cNvPr id="4" name="Textplatzhalter 3">
            <a:extLst>
              <a:ext uri="{FF2B5EF4-FFF2-40B4-BE49-F238E27FC236}">
                <a16:creationId xmlns:a16="http://schemas.microsoft.com/office/drawing/2014/main" id="{51FAB948-0CF2-7C77-79BF-148EDD7792CE}"/>
              </a:ext>
            </a:extLst>
          </p:cNvPr>
          <p:cNvSpPr>
            <a:spLocks noGrp="1"/>
          </p:cNvSpPr>
          <p:nvPr>
            <p:ph type="body" sz="half" idx="2"/>
          </p:nvPr>
        </p:nvSpPr>
        <p:spPr>
          <a:xfrm>
            <a:off x="839788" y="2543088"/>
            <a:ext cx="3932237" cy="3325899"/>
          </a:xfrm>
        </p:spPr>
        <p:txBody>
          <a:bodyPr>
            <a:normAutofit lnSpcReduction="10000"/>
          </a:bodyPr>
          <a:lstStyle/>
          <a:p>
            <a:r>
              <a:rPr lang="de-DE" b="1" dirty="0"/>
              <a:t>Erkennungsmerkmale</a:t>
            </a:r>
          </a:p>
          <a:p>
            <a:pPr>
              <a:buFont typeface="Arial" panose="020B0604020202020204" pitchFamily="34" charset="0"/>
              <a:buChar char="•"/>
            </a:pPr>
            <a:r>
              <a:rPr lang="de-DE" sz="1800" dirty="0">
                <a:latin typeface="Arial" panose="020B0604020202020204" pitchFamily="34" charset="0"/>
                <a:cs typeface="Arial" panose="020B0604020202020204" pitchFamily="34" charset="0"/>
              </a:rPr>
              <a:t>Teilverlust der Haut</a:t>
            </a:r>
          </a:p>
          <a:p>
            <a:pPr>
              <a:buFont typeface="Arial" panose="020B0604020202020204" pitchFamily="34" charset="0"/>
              <a:buChar char="•"/>
            </a:pPr>
            <a:r>
              <a:rPr lang="de-DE" sz="1800" dirty="0">
                <a:latin typeface="Arial" panose="020B0604020202020204" pitchFamily="34" charset="0"/>
                <a:cs typeface="Arial" panose="020B0604020202020204" pitchFamily="34" charset="0"/>
              </a:rPr>
              <a:t>Epidermis (Oberhaut) bis hin zu Anteilen der </a:t>
            </a:r>
            <a:r>
              <a:rPr lang="de-DE" sz="1800" dirty="0" err="1">
                <a:latin typeface="Arial" panose="020B0604020202020204" pitchFamily="34" charset="0"/>
                <a:cs typeface="Arial" panose="020B0604020202020204" pitchFamily="34" charset="0"/>
              </a:rPr>
              <a:t>Dermis</a:t>
            </a:r>
            <a:r>
              <a:rPr lang="de-DE" sz="1800" dirty="0">
                <a:latin typeface="Arial" panose="020B0604020202020204" pitchFamily="34" charset="0"/>
                <a:cs typeface="Arial" panose="020B0604020202020204" pitchFamily="34" charset="0"/>
              </a:rPr>
              <a:t> (Lederhaut) sind geschädigt</a:t>
            </a:r>
          </a:p>
          <a:p>
            <a:pPr>
              <a:buFont typeface="Arial" panose="020B0604020202020204" pitchFamily="34" charset="0"/>
              <a:buChar char="•"/>
            </a:pPr>
            <a:r>
              <a:rPr lang="de-DE" sz="1800" dirty="0">
                <a:latin typeface="Arial" panose="020B0604020202020204" pitchFamily="34" charset="0"/>
                <a:cs typeface="Arial" panose="020B0604020202020204" pitchFamily="34" charset="0"/>
              </a:rPr>
              <a:t>Blase, Hautabschürfung oder flaches, offenes Ulcus mit rot bis rosafarbenem Wundbett</a:t>
            </a:r>
          </a:p>
          <a:p>
            <a:pPr>
              <a:buFont typeface="Arial" panose="020B0604020202020204" pitchFamily="34" charset="0"/>
              <a:buChar char="•"/>
            </a:pPr>
            <a:r>
              <a:rPr lang="de-DE" sz="1800" dirty="0">
                <a:latin typeface="Arial" panose="020B0604020202020204" pitchFamily="34" charset="0"/>
                <a:cs typeface="Arial" panose="020B0604020202020204" pitchFamily="34" charset="0"/>
              </a:rPr>
              <a:t>Ohne Beläge</a:t>
            </a:r>
          </a:p>
          <a:p>
            <a:pPr>
              <a:buFont typeface="Arial" panose="020B0604020202020204" pitchFamily="34" charset="0"/>
              <a:buChar char="•"/>
            </a:pPr>
            <a:r>
              <a:rPr lang="de-DE" sz="1800" dirty="0">
                <a:latin typeface="Arial" panose="020B0604020202020204" pitchFamily="34" charset="0"/>
                <a:cs typeface="Arial" panose="020B0604020202020204" pitchFamily="34" charset="0"/>
              </a:rPr>
              <a:t>Kann auch als Bluterguss erscheinen</a:t>
            </a:r>
          </a:p>
          <a:p>
            <a:endParaRPr lang="de-DE" dirty="0"/>
          </a:p>
        </p:txBody>
      </p:sp>
      <p:pic>
        <p:nvPicPr>
          <p:cNvPr id="7" name="Grafik 6">
            <a:extLst>
              <a:ext uri="{FF2B5EF4-FFF2-40B4-BE49-F238E27FC236}">
                <a16:creationId xmlns:a16="http://schemas.microsoft.com/office/drawing/2014/main" id="{950BB0CB-774B-AF87-B816-920A0164AE0C}"/>
              </a:ext>
            </a:extLst>
          </p:cNvPr>
          <p:cNvPicPr>
            <a:picLocks noChangeAspect="1"/>
          </p:cNvPicPr>
          <p:nvPr/>
        </p:nvPicPr>
        <p:blipFill>
          <a:blip r:embed="rId4"/>
          <a:stretch>
            <a:fillRect/>
          </a:stretch>
        </p:blipFill>
        <p:spPr>
          <a:xfrm>
            <a:off x="6410961" y="3747899"/>
            <a:ext cx="4632960" cy="2506533"/>
          </a:xfrm>
          <a:prstGeom prst="rect">
            <a:avLst/>
          </a:prstGeom>
        </p:spPr>
      </p:pic>
      <p:sp>
        <p:nvSpPr>
          <p:cNvPr id="8" name="Fußzeilenplatzhalter 7">
            <a:extLst>
              <a:ext uri="{FF2B5EF4-FFF2-40B4-BE49-F238E27FC236}">
                <a16:creationId xmlns:a16="http://schemas.microsoft.com/office/drawing/2014/main" id="{D4242F5B-AACC-34A6-4BB3-FE3DC7012B60}"/>
              </a:ext>
            </a:extLst>
          </p:cNvPr>
          <p:cNvSpPr>
            <a:spLocks noGrp="1"/>
          </p:cNvSpPr>
          <p:nvPr>
            <p:ph type="ftr" sz="quarter" idx="11"/>
          </p:nvPr>
        </p:nvSpPr>
        <p:spPr/>
        <p:txBody>
          <a:bodyPr/>
          <a:lstStyle/>
          <a:p>
            <a:r>
              <a:rPr lang="de-DE"/>
              <a:t>Nevzeta Epple</a:t>
            </a:r>
          </a:p>
        </p:txBody>
      </p:sp>
    </p:spTree>
    <p:extLst>
      <p:ext uri="{BB962C8B-B14F-4D97-AF65-F5344CB8AC3E}">
        <p14:creationId xmlns:p14="http://schemas.microsoft.com/office/powerpoint/2010/main" val="41562277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nhaltsplatzhalter 5">
            <a:extLst>
              <a:ext uri="{FF2B5EF4-FFF2-40B4-BE49-F238E27FC236}">
                <a16:creationId xmlns:a16="http://schemas.microsoft.com/office/drawing/2014/main" id="{70FC4718-8232-E722-13FB-11346AB7DDB4}"/>
              </a:ext>
            </a:extLst>
          </p:cNvPr>
          <p:cNvPicPr>
            <a:picLocks noGrp="1" noChangeAspect="1"/>
          </p:cNvPicPr>
          <p:nvPr>
            <p:ph idx="1"/>
          </p:nvPr>
        </p:nvPicPr>
        <p:blipFill>
          <a:blip r:embed="rId2"/>
          <a:stretch>
            <a:fillRect/>
          </a:stretch>
        </p:blipFill>
        <p:spPr>
          <a:xfrm>
            <a:off x="1037590" y="274320"/>
            <a:ext cx="2332819" cy="1751965"/>
          </a:xfrm>
          <a:prstGeom prst="rect">
            <a:avLst/>
          </a:prstGeom>
        </p:spPr>
      </p:pic>
      <p:sp>
        <p:nvSpPr>
          <p:cNvPr id="4" name="Textplatzhalter 3">
            <a:extLst>
              <a:ext uri="{FF2B5EF4-FFF2-40B4-BE49-F238E27FC236}">
                <a16:creationId xmlns:a16="http://schemas.microsoft.com/office/drawing/2014/main" id="{2CDBF788-74E7-EDC2-E469-AE03FACD1A06}"/>
              </a:ext>
            </a:extLst>
          </p:cNvPr>
          <p:cNvSpPr>
            <a:spLocks noGrp="1"/>
          </p:cNvSpPr>
          <p:nvPr>
            <p:ph type="body" sz="half" idx="2"/>
          </p:nvPr>
        </p:nvSpPr>
        <p:spPr>
          <a:xfrm>
            <a:off x="839788" y="2286000"/>
            <a:ext cx="3932237" cy="3582988"/>
          </a:xfrm>
        </p:spPr>
        <p:txBody>
          <a:bodyPr>
            <a:normAutofit lnSpcReduction="10000"/>
          </a:bodyPr>
          <a:lstStyle/>
          <a:p>
            <a:r>
              <a:rPr lang="de-DE" b="1" dirty="0"/>
              <a:t>Erkennungsmerkmale Stadium 3</a:t>
            </a:r>
          </a:p>
          <a:p>
            <a:pPr>
              <a:buFont typeface="Arial" panose="020B0604020202020204" pitchFamily="34" charset="0"/>
              <a:buChar char="•"/>
            </a:pPr>
            <a:r>
              <a:rPr lang="de-DE" sz="1800" dirty="0">
                <a:latin typeface="Arial" panose="020B0604020202020204" pitchFamily="34" charset="0"/>
                <a:cs typeface="Arial" panose="020B0604020202020204" pitchFamily="34" charset="0"/>
              </a:rPr>
              <a:t>Tiefenschädigung von Haut und Gewebe</a:t>
            </a:r>
          </a:p>
          <a:p>
            <a:pPr>
              <a:buFont typeface="Arial" panose="020B0604020202020204" pitchFamily="34" charset="0"/>
              <a:buChar char="•"/>
            </a:pPr>
            <a:r>
              <a:rPr lang="de-DE" sz="1800" dirty="0">
                <a:latin typeface="Arial" panose="020B0604020202020204" pitchFamily="34" charset="0"/>
                <a:cs typeface="Arial" panose="020B0604020202020204" pitchFamily="34" charset="0"/>
              </a:rPr>
              <a:t>Verlust aller Hautschichten</a:t>
            </a:r>
          </a:p>
          <a:p>
            <a:pPr>
              <a:buFont typeface="Arial" panose="020B0604020202020204" pitchFamily="34" charset="0"/>
              <a:buChar char="•"/>
            </a:pPr>
            <a:r>
              <a:rPr lang="de-DE" sz="1800" dirty="0">
                <a:latin typeface="Arial" panose="020B0604020202020204" pitchFamily="34" charset="0"/>
                <a:cs typeface="Arial" panose="020B0604020202020204" pitchFamily="34" charset="0"/>
              </a:rPr>
              <a:t>Schädigung oder Nekrose des subkutanen (Unterhaut-)Gewebes</a:t>
            </a:r>
          </a:p>
          <a:p>
            <a:pPr>
              <a:buFont typeface="Arial" panose="020B0604020202020204" pitchFamily="34" charset="0"/>
              <a:buChar char="•"/>
            </a:pPr>
            <a:r>
              <a:rPr lang="de-DE" sz="1800" dirty="0">
                <a:latin typeface="Arial" panose="020B0604020202020204" pitchFamily="34" charset="0"/>
                <a:cs typeface="Arial" panose="020B0604020202020204" pitchFamily="34" charset="0"/>
              </a:rPr>
              <a:t>Keine Beteiligung von Knochen, Sehnen, Muskeln</a:t>
            </a:r>
          </a:p>
          <a:p>
            <a:pPr>
              <a:buFont typeface="Arial" panose="020B0604020202020204" pitchFamily="34" charset="0"/>
              <a:buChar char="•"/>
            </a:pPr>
            <a:r>
              <a:rPr lang="de-DE" sz="1800" dirty="0">
                <a:latin typeface="Arial" panose="020B0604020202020204" pitchFamily="34" charset="0"/>
                <a:cs typeface="Arial" panose="020B0604020202020204" pitchFamily="34" charset="0"/>
              </a:rPr>
              <a:t>Eventuell mit Belägen</a:t>
            </a:r>
          </a:p>
          <a:p>
            <a:pPr>
              <a:buFont typeface="Arial" panose="020B0604020202020204" pitchFamily="34" charset="0"/>
              <a:buChar char="•"/>
            </a:pPr>
            <a:r>
              <a:rPr lang="de-DE" sz="1800" dirty="0">
                <a:latin typeface="Arial" panose="020B0604020202020204" pitchFamily="34" charset="0"/>
                <a:cs typeface="Arial" panose="020B0604020202020204" pitchFamily="34" charset="0"/>
              </a:rPr>
              <a:t>Dekubitus zeigt sich klinisch als tiefes, offenes Geschwür mit oder ohne Unterminierung</a:t>
            </a:r>
          </a:p>
          <a:p>
            <a:endParaRPr lang="de-DE" dirty="0"/>
          </a:p>
        </p:txBody>
      </p:sp>
      <p:pic>
        <p:nvPicPr>
          <p:cNvPr id="7" name="Grafik 6">
            <a:extLst>
              <a:ext uri="{FF2B5EF4-FFF2-40B4-BE49-F238E27FC236}">
                <a16:creationId xmlns:a16="http://schemas.microsoft.com/office/drawing/2014/main" id="{376D29AC-562D-DBD8-D7C4-4AC56A39659D}"/>
              </a:ext>
            </a:extLst>
          </p:cNvPr>
          <p:cNvPicPr>
            <a:picLocks noChangeAspect="1"/>
          </p:cNvPicPr>
          <p:nvPr/>
        </p:nvPicPr>
        <p:blipFill>
          <a:blip r:embed="rId3"/>
          <a:stretch>
            <a:fillRect/>
          </a:stretch>
        </p:blipFill>
        <p:spPr>
          <a:xfrm>
            <a:off x="6604000" y="772160"/>
            <a:ext cx="4381500" cy="2921000"/>
          </a:xfrm>
          <a:prstGeom prst="rect">
            <a:avLst/>
          </a:prstGeom>
        </p:spPr>
      </p:pic>
      <p:pic>
        <p:nvPicPr>
          <p:cNvPr id="8" name="Grafik 7">
            <a:extLst>
              <a:ext uri="{FF2B5EF4-FFF2-40B4-BE49-F238E27FC236}">
                <a16:creationId xmlns:a16="http://schemas.microsoft.com/office/drawing/2014/main" id="{B2010E11-0A47-86DC-F1A1-C40B2F6EF402}"/>
              </a:ext>
            </a:extLst>
          </p:cNvPr>
          <p:cNvPicPr>
            <a:picLocks noChangeAspect="1"/>
          </p:cNvPicPr>
          <p:nvPr/>
        </p:nvPicPr>
        <p:blipFill>
          <a:blip r:embed="rId4"/>
          <a:stretch>
            <a:fillRect/>
          </a:stretch>
        </p:blipFill>
        <p:spPr>
          <a:xfrm>
            <a:off x="6685280" y="3950652"/>
            <a:ext cx="4511040" cy="2561908"/>
          </a:xfrm>
          <a:prstGeom prst="rect">
            <a:avLst/>
          </a:prstGeom>
        </p:spPr>
      </p:pic>
      <p:sp>
        <p:nvSpPr>
          <p:cNvPr id="9" name="Fußzeilenplatzhalter 8">
            <a:extLst>
              <a:ext uri="{FF2B5EF4-FFF2-40B4-BE49-F238E27FC236}">
                <a16:creationId xmlns:a16="http://schemas.microsoft.com/office/drawing/2014/main" id="{544FD971-1398-38CD-B3EB-341CEB3FAC45}"/>
              </a:ext>
            </a:extLst>
          </p:cNvPr>
          <p:cNvSpPr>
            <a:spLocks noGrp="1"/>
          </p:cNvSpPr>
          <p:nvPr>
            <p:ph type="ftr" sz="quarter" idx="11"/>
          </p:nvPr>
        </p:nvSpPr>
        <p:spPr/>
        <p:txBody>
          <a:bodyPr/>
          <a:lstStyle/>
          <a:p>
            <a:r>
              <a:rPr lang="de-DE"/>
              <a:t>Nevzeta Epple</a:t>
            </a:r>
          </a:p>
        </p:txBody>
      </p:sp>
    </p:spTree>
    <p:extLst>
      <p:ext uri="{BB962C8B-B14F-4D97-AF65-F5344CB8AC3E}">
        <p14:creationId xmlns:p14="http://schemas.microsoft.com/office/powerpoint/2010/main" val="17977376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nhaltsplatzhalter 4">
            <a:extLst>
              <a:ext uri="{FF2B5EF4-FFF2-40B4-BE49-F238E27FC236}">
                <a16:creationId xmlns:a16="http://schemas.microsoft.com/office/drawing/2014/main" id="{3C0021C6-E89A-11DB-536B-555E90C5D56C}"/>
              </a:ext>
            </a:extLst>
          </p:cNvPr>
          <p:cNvPicPr>
            <a:picLocks noGrp="1" noChangeAspect="1"/>
          </p:cNvPicPr>
          <p:nvPr>
            <p:ph idx="1"/>
          </p:nvPr>
        </p:nvPicPr>
        <p:blipFill>
          <a:blip r:embed="rId2"/>
          <a:stretch>
            <a:fillRect/>
          </a:stretch>
        </p:blipFill>
        <p:spPr>
          <a:xfrm>
            <a:off x="1270000" y="209551"/>
            <a:ext cx="2001479" cy="1598930"/>
          </a:xfrm>
          <a:prstGeom prst="rect">
            <a:avLst/>
          </a:prstGeom>
        </p:spPr>
      </p:pic>
      <p:sp>
        <p:nvSpPr>
          <p:cNvPr id="4" name="Textplatzhalter 3">
            <a:extLst>
              <a:ext uri="{FF2B5EF4-FFF2-40B4-BE49-F238E27FC236}">
                <a16:creationId xmlns:a16="http://schemas.microsoft.com/office/drawing/2014/main" id="{BBF01053-9684-1C17-C2E8-2D52BD6B1DFD}"/>
              </a:ext>
            </a:extLst>
          </p:cNvPr>
          <p:cNvSpPr>
            <a:spLocks noGrp="1"/>
          </p:cNvSpPr>
          <p:nvPr>
            <p:ph type="body" sz="half" idx="2"/>
          </p:nvPr>
        </p:nvSpPr>
        <p:spPr/>
        <p:txBody>
          <a:bodyPr/>
          <a:lstStyle/>
          <a:p>
            <a:r>
              <a:rPr lang="de-DE" b="1" dirty="0"/>
              <a:t>Erkennungsmerkmale Stadium 4</a:t>
            </a:r>
          </a:p>
          <a:p>
            <a:pPr>
              <a:buFont typeface="Arial" panose="020B0604020202020204" pitchFamily="34" charset="0"/>
              <a:buChar char="•"/>
            </a:pPr>
            <a:r>
              <a:rPr lang="de-DE" sz="1800" dirty="0">
                <a:latin typeface="Arial" panose="020B0604020202020204" pitchFamily="34" charset="0"/>
                <a:cs typeface="Arial" panose="020B0604020202020204" pitchFamily="34" charset="0"/>
              </a:rPr>
              <a:t>Totaler Gewebsverlust mit freiliegenden Knochen, Sehnen und Muskeln</a:t>
            </a:r>
          </a:p>
          <a:p>
            <a:pPr>
              <a:buFont typeface="Arial" panose="020B0604020202020204" pitchFamily="34" charset="0"/>
              <a:buChar char="•"/>
            </a:pPr>
            <a:r>
              <a:rPr lang="de-DE" sz="1800" dirty="0">
                <a:latin typeface="Arial" panose="020B0604020202020204" pitchFamily="34" charset="0"/>
                <a:cs typeface="Arial" panose="020B0604020202020204" pitchFamily="34" charset="0"/>
              </a:rPr>
              <a:t>Verlust aller Hautschichten</a:t>
            </a:r>
          </a:p>
          <a:p>
            <a:pPr>
              <a:buFont typeface="Arial" panose="020B0604020202020204" pitchFamily="34" charset="0"/>
              <a:buChar char="•"/>
            </a:pPr>
            <a:r>
              <a:rPr lang="de-DE" sz="1800" dirty="0">
                <a:latin typeface="Arial" panose="020B0604020202020204" pitchFamily="34" charset="0"/>
                <a:cs typeface="Arial" panose="020B0604020202020204" pitchFamily="34" charset="0"/>
              </a:rPr>
              <a:t>Ggf. Unterminierungen, Tunnel, Taschen, Beläge und Schorf vorhanden</a:t>
            </a:r>
          </a:p>
          <a:p>
            <a:pPr>
              <a:buFont typeface="Arial" panose="020B0604020202020204" pitchFamily="34" charset="0"/>
              <a:buChar char="•"/>
            </a:pPr>
            <a:r>
              <a:rPr lang="de-DE" sz="1800" dirty="0">
                <a:latin typeface="Arial" panose="020B0604020202020204" pitchFamily="34" charset="0"/>
                <a:cs typeface="Arial" panose="020B0604020202020204" pitchFamily="34" charset="0"/>
              </a:rPr>
              <a:t>Gefahren drohen durch Osteomyelitis und Ostitis</a:t>
            </a:r>
          </a:p>
          <a:p>
            <a:pPr>
              <a:buFont typeface="Arial" panose="020B0604020202020204" pitchFamily="34" charset="0"/>
              <a:buChar char="•"/>
            </a:pPr>
            <a:r>
              <a:rPr lang="de-DE" sz="1800" dirty="0">
                <a:latin typeface="Arial" panose="020B0604020202020204" pitchFamily="34" charset="0"/>
                <a:cs typeface="Arial" panose="020B0604020202020204" pitchFamily="34" charset="0"/>
              </a:rPr>
              <a:t>Unterstützende Strukturen, wie Knochen und Sehnen, sind tastbar</a:t>
            </a:r>
          </a:p>
          <a:p>
            <a:endParaRPr lang="de-DE" dirty="0"/>
          </a:p>
        </p:txBody>
      </p:sp>
      <p:pic>
        <p:nvPicPr>
          <p:cNvPr id="6" name="Grafik 5">
            <a:extLst>
              <a:ext uri="{FF2B5EF4-FFF2-40B4-BE49-F238E27FC236}">
                <a16:creationId xmlns:a16="http://schemas.microsoft.com/office/drawing/2014/main" id="{F18CCD7A-73B1-2ADE-45A7-139429AE668C}"/>
              </a:ext>
            </a:extLst>
          </p:cNvPr>
          <p:cNvPicPr>
            <a:picLocks noChangeAspect="1"/>
          </p:cNvPicPr>
          <p:nvPr/>
        </p:nvPicPr>
        <p:blipFill>
          <a:blip r:embed="rId3"/>
          <a:stretch>
            <a:fillRect/>
          </a:stretch>
        </p:blipFill>
        <p:spPr>
          <a:xfrm>
            <a:off x="5692140" y="0"/>
            <a:ext cx="5547360" cy="3698240"/>
          </a:xfrm>
          <a:prstGeom prst="rect">
            <a:avLst/>
          </a:prstGeom>
        </p:spPr>
      </p:pic>
      <p:pic>
        <p:nvPicPr>
          <p:cNvPr id="7" name="Grafik 6">
            <a:extLst>
              <a:ext uri="{FF2B5EF4-FFF2-40B4-BE49-F238E27FC236}">
                <a16:creationId xmlns:a16="http://schemas.microsoft.com/office/drawing/2014/main" id="{01609707-24C6-0194-1076-A2CFE36E22BB}"/>
              </a:ext>
            </a:extLst>
          </p:cNvPr>
          <p:cNvPicPr>
            <a:picLocks noChangeAspect="1"/>
          </p:cNvPicPr>
          <p:nvPr/>
        </p:nvPicPr>
        <p:blipFill>
          <a:blip r:embed="rId4"/>
          <a:stretch>
            <a:fillRect/>
          </a:stretch>
        </p:blipFill>
        <p:spPr>
          <a:xfrm>
            <a:off x="5692140" y="3881120"/>
            <a:ext cx="5547360" cy="2582227"/>
          </a:xfrm>
          <a:prstGeom prst="rect">
            <a:avLst/>
          </a:prstGeom>
        </p:spPr>
      </p:pic>
      <p:sp>
        <p:nvSpPr>
          <p:cNvPr id="8" name="Fußzeilenplatzhalter 7">
            <a:extLst>
              <a:ext uri="{FF2B5EF4-FFF2-40B4-BE49-F238E27FC236}">
                <a16:creationId xmlns:a16="http://schemas.microsoft.com/office/drawing/2014/main" id="{D1C1021F-386B-F462-C1C8-B6463CA4E60C}"/>
              </a:ext>
            </a:extLst>
          </p:cNvPr>
          <p:cNvSpPr>
            <a:spLocks noGrp="1"/>
          </p:cNvSpPr>
          <p:nvPr>
            <p:ph type="ftr" sz="quarter" idx="11"/>
          </p:nvPr>
        </p:nvSpPr>
        <p:spPr/>
        <p:txBody>
          <a:bodyPr/>
          <a:lstStyle/>
          <a:p>
            <a:r>
              <a:rPr lang="de-DE"/>
              <a:t>Nevzeta Epple</a:t>
            </a:r>
          </a:p>
        </p:txBody>
      </p:sp>
    </p:spTree>
    <p:extLst>
      <p:ext uri="{BB962C8B-B14F-4D97-AF65-F5344CB8AC3E}">
        <p14:creationId xmlns:p14="http://schemas.microsoft.com/office/powerpoint/2010/main" val="23422709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fik 5">
            <a:extLst>
              <a:ext uri="{FF2B5EF4-FFF2-40B4-BE49-F238E27FC236}">
                <a16:creationId xmlns:a16="http://schemas.microsoft.com/office/drawing/2014/main" id="{A5E27211-FF59-5747-2FAF-F0CB12140DBE}"/>
              </a:ext>
            </a:extLst>
          </p:cNvPr>
          <p:cNvPicPr>
            <a:picLocks noChangeAspect="1"/>
          </p:cNvPicPr>
          <p:nvPr/>
        </p:nvPicPr>
        <p:blipFill>
          <a:blip r:embed="rId2"/>
          <a:stretch>
            <a:fillRect/>
          </a:stretch>
        </p:blipFill>
        <p:spPr>
          <a:xfrm>
            <a:off x="798787" y="1680505"/>
            <a:ext cx="3352800" cy="4038954"/>
          </a:xfrm>
          <a:prstGeom prst="rect">
            <a:avLst/>
          </a:prstGeom>
        </p:spPr>
      </p:pic>
      <p:sp>
        <p:nvSpPr>
          <p:cNvPr id="10" name="Textfeld 9">
            <a:extLst>
              <a:ext uri="{FF2B5EF4-FFF2-40B4-BE49-F238E27FC236}">
                <a16:creationId xmlns:a16="http://schemas.microsoft.com/office/drawing/2014/main" id="{DDEA4021-D0CA-1DDD-4F34-00D15874CFCE}"/>
              </a:ext>
            </a:extLst>
          </p:cNvPr>
          <p:cNvSpPr txBox="1"/>
          <p:nvPr/>
        </p:nvSpPr>
        <p:spPr>
          <a:xfrm>
            <a:off x="4907280" y="1564640"/>
            <a:ext cx="6329680" cy="3877985"/>
          </a:xfrm>
          <a:prstGeom prst="rect">
            <a:avLst/>
          </a:prstGeom>
          <a:noFill/>
        </p:spPr>
        <p:txBody>
          <a:bodyPr wrap="square">
            <a:spAutoFit/>
          </a:bodyPr>
          <a:lstStyle/>
          <a:p>
            <a:r>
              <a:rPr lang="de-DE" sz="2400" b="1" dirty="0">
                <a:latin typeface="Arial" panose="020B0604020202020204" pitchFamily="34" charset="0"/>
                <a:cs typeface="Arial" panose="020B0604020202020204" pitchFamily="34" charset="0"/>
              </a:rPr>
              <a:t>Vermutete tiefe Gewebeschädigung – unbekannte Tiefe:</a:t>
            </a:r>
          </a:p>
          <a:p>
            <a:pPr>
              <a:buFont typeface="Arial" panose="020B0604020202020204" pitchFamily="34" charset="0"/>
              <a:buChar char="•"/>
            </a:pPr>
            <a:r>
              <a:rPr lang="de-DE" dirty="0">
                <a:latin typeface="Arial" panose="020B0604020202020204" pitchFamily="34" charset="0"/>
                <a:cs typeface="Arial" panose="020B0604020202020204" pitchFamily="34" charset="0"/>
              </a:rPr>
              <a:t>Nichtklassifizierte, tiefe Gewebeverletzung</a:t>
            </a:r>
          </a:p>
          <a:p>
            <a:pPr>
              <a:buFont typeface="Arial" panose="020B0604020202020204" pitchFamily="34" charset="0"/>
              <a:buChar char="•"/>
            </a:pPr>
            <a:r>
              <a:rPr lang="de-DE" dirty="0">
                <a:latin typeface="Arial" panose="020B0604020202020204" pitchFamily="34" charset="0"/>
                <a:cs typeface="Arial" panose="020B0604020202020204" pitchFamily="34" charset="0"/>
              </a:rPr>
              <a:t>Tiefe ist nicht bekannt</a:t>
            </a:r>
          </a:p>
          <a:p>
            <a:pPr>
              <a:buFont typeface="Arial" panose="020B0604020202020204" pitchFamily="34" charset="0"/>
              <a:buChar char="•"/>
            </a:pPr>
            <a:r>
              <a:rPr lang="de-DE" dirty="0">
                <a:latin typeface="Arial" panose="020B0604020202020204" pitchFamily="34" charset="0"/>
                <a:cs typeface="Arial" panose="020B0604020202020204" pitchFamily="34" charset="0"/>
              </a:rPr>
              <a:t>Lila oder kastanienbraun verfärbte intakte Haut oder blutgefüllte Blase. </a:t>
            </a:r>
          </a:p>
          <a:p>
            <a:pPr>
              <a:buFont typeface="Arial" panose="020B0604020202020204" pitchFamily="34" charset="0"/>
              <a:buChar char="•"/>
            </a:pPr>
            <a:r>
              <a:rPr lang="de-DE" dirty="0">
                <a:latin typeface="Arial" panose="020B0604020202020204" pitchFamily="34" charset="0"/>
                <a:cs typeface="Arial" panose="020B0604020202020204" pitchFamily="34" charset="0"/>
              </a:rPr>
              <a:t>Das umliegende Gewebe kann schmerzempfindlicher sein oder sich deutlich anders anfühlen (z.B. kälter) oder auch verfärbt sein</a:t>
            </a:r>
          </a:p>
          <a:p>
            <a:pPr>
              <a:buFont typeface="Arial" panose="020B0604020202020204" pitchFamily="34" charset="0"/>
              <a:buChar char="•"/>
            </a:pPr>
            <a:r>
              <a:rPr lang="de-DE" dirty="0">
                <a:latin typeface="Arial" panose="020B0604020202020204" pitchFamily="34" charset="0"/>
                <a:cs typeface="Arial" panose="020B0604020202020204" pitchFamily="34" charset="0"/>
              </a:rPr>
              <a:t>Tiefe Gewebeverletzungen können bei Personen mit dunkler Pigmentierung schwer zu erkennen sein. Hier kann sich die Schädigung als dünne Blase über einem dunklen Wundgrund präsentieren. </a:t>
            </a:r>
          </a:p>
        </p:txBody>
      </p:sp>
      <p:sp>
        <p:nvSpPr>
          <p:cNvPr id="11" name="Fußzeilenplatzhalter 10">
            <a:extLst>
              <a:ext uri="{FF2B5EF4-FFF2-40B4-BE49-F238E27FC236}">
                <a16:creationId xmlns:a16="http://schemas.microsoft.com/office/drawing/2014/main" id="{919099B9-C07B-4978-48BE-CD00F33E3C20}"/>
              </a:ext>
            </a:extLst>
          </p:cNvPr>
          <p:cNvSpPr>
            <a:spLocks noGrp="1"/>
          </p:cNvSpPr>
          <p:nvPr>
            <p:ph type="ftr" sz="quarter" idx="11"/>
          </p:nvPr>
        </p:nvSpPr>
        <p:spPr/>
        <p:txBody>
          <a:bodyPr/>
          <a:lstStyle/>
          <a:p>
            <a:r>
              <a:rPr lang="de-DE"/>
              <a:t>Nevzeta Epple</a:t>
            </a:r>
          </a:p>
        </p:txBody>
      </p:sp>
    </p:spTree>
    <p:extLst>
      <p:ext uri="{BB962C8B-B14F-4D97-AF65-F5344CB8AC3E}">
        <p14:creationId xmlns:p14="http://schemas.microsoft.com/office/powerpoint/2010/main" val="27579551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Bildplatzhalter 5">
            <a:extLst>
              <a:ext uri="{FF2B5EF4-FFF2-40B4-BE49-F238E27FC236}">
                <a16:creationId xmlns:a16="http://schemas.microsoft.com/office/drawing/2014/main" id="{7D1DE743-72C7-7C47-8DFC-0879272429B7}"/>
              </a:ext>
            </a:extLst>
          </p:cNvPr>
          <p:cNvPicPr>
            <a:picLocks noGrp="1" noChangeAspect="1"/>
          </p:cNvPicPr>
          <p:nvPr>
            <p:ph type="pic" idx="1"/>
          </p:nvPr>
        </p:nvPicPr>
        <p:blipFill>
          <a:blip r:embed="rId2"/>
          <a:srcRect t="8690" b="8690"/>
          <a:stretch>
            <a:fillRect/>
          </a:stretch>
        </p:blipFill>
        <p:spPr>
          <a:xfrm>
            <a:off x="468948" y="638215"/>
            <a:ext cx="4390052" cy="3466425"/>
          </a:xfrm>
          <a:prstGeom prst="rect">
            <a:avLst/>
          </a:prstGeom>
        </p:spPr>
      </p:pic>
      <p:sp>
        <p:nvSpPr>
          <p:cNvPr id="8" name="Textfeld 7">
            <a:extLst>
              <a:ext uri="{FF2B5EF4-FFF2-40B4-BE49-F238E27FC236}">
                <a16:creationId xmlns:a16="http://schemas.microsoft.com/office/drawing/2014/main" id="{1E0018E8-967E-342F-18BC-5939AC3EEE20}"/>
              </a:ext>
            </a:extLst>
          </p:cNvPr>
          <p:cNvSpPr txBox="1"/>
          <p:nvPr/>
        </p:nvSpPr>
        <p:spPr>
          <a:xfrm>
            <a:off x="5445760" y="833120"/>
            <a:ext cx="6156960" cy="3477875"/>
          </a:xfrm>
          <a:prstGeom prst="rect">
            <a:avLst/>
          </a:prstGeom>
          <a:noFill/>
        </p:spPr>
        <p:txBody>
          <a:bodyPr wrap="square">
            <a:spAutoFit/>
          </a:bodyPr>
          <a:lstStyle/>
          <a:p>
            <a:r>
              <a:rPr lang="de-DE" sz="2000" b="1" dirty="0" err="1">
                <a:latin typeface="Arial" panose="020B0604020202020204" pitchFamily="34" charset="0"/>
                <a:cs typeface="Arial" panose="020B0604020202020204" pitchFamily="34" charset="0"/>
              </a:rPr>
              <a:t>Uneinstufbar</a:t>
            </a:r>
            <a:r>
              <a:rPr lang="de-DE" sz="2000" b="1" dirty="0">
                <a:latin typeface="Arial" panose="020B0604020202020204" pitchFamily="34" charset="0"/>
                <a:cs typeface="Arial" panose="020B0604020202020204" pitchFamily="34" charset="0"/>
              </a:rPr>
              <a:t> / nicht klassifizierbar:</a:t>
            </a:r>
          </a:p>
          <a:p>
            <a:endParaRPr lang="de-DE" sz="2000" b="1" dirty="0">
              <a:latin typeface="Arial" panose="020B0604020202020204" pitchFamily="34" charset="0"/>
              <a:cs typeface="Arial" panose="020B0604020202020204" pitchFamily="34" charset="0"/>
            </a:endParaRPr>
          </a:p>
          <a:p>
            <a:pPr>
              <a:buFont typeface="Arial" panose="020B0604020202020204" pitchFamily="34" charset="0"/>
              <a:buChar char="•"/>
            </a:pPr>
            <a:r>
              <a:rPr lang="de-DE" dirty="0" err="1">
                <a:latin typeface="Arial" panose="020B0604020202020204" pitchFamily="34" charset="0"/>
                <a:cs typeface="Arial" panose="020B0604020202020204" pitchFamily="34" charset="0"/>
              </a:rPr>
              <a:t>Beimnicht</a:t>
            </a:r>
            <a:r>
              <a:rPr lang="de-DE" dirty="0">
                <a:latin typeface="Arial" panose="020B0604020202020204" pitchFamily="34" charset="0"/>
                <a:cs typeface="Arial" panose="020B0604020202020204" pitchFamily="34" charset="0"/>
              </a:rPr>
              <a:t> klassifizierten Dekubitus ist ein Verlust aller Hautschichten aufgetreten.</a:t>
            </a:r>
          </a:p>
          <a:p>
            <a:pPr>
              <a:buFont typeface="Arial" panose="020B0604020202020204" pitchFamily="34" charset="0"/>
              <a:buChar char="•"/>
            </a:pPr>
            <a:r>
              <a:rPr lang="de-DE" dirty="0">
                <a:latin typeface="Arial" panose="020B0604020202020204" pitchFamily="34" charset="0"/>
                <a:cs typeface="Arial" panose="020B0604020202020204" pitchFamily="34" charset="0"/>
              </a:rPr>
              <a:t> Die tatsächliche Tiefe des Geschwürs ist maskiert durch </a:t>
            </a:r>
            <a:r>
              <a:rPr lang="de-DE" dirty="0" err="1">
                <a:latin typeface="Arial" panose="020B0604020202020204" pitchFamily="34" charset="0"/>
                <a:cs typeface="Arial" panose="020B0604020202020204" pitchFamily="34" charset="0"/>
              </a:rPr>
              <a:t>Debris</a:t>
            </a:r>
            <a:r>
              <a:rPr lang="de-DE" dirty="0">
                <a:latin typeface="Arial" panose="020B0604020202020204" pitchFamily="34" charset="0"/>
                <a:cs typeface="Arial" panose="020B0604020202020204" pitchFamily="34" charset="0"/>
              </a:rPr>
              <a:t>, Beläge, Nekrosen oder Schorf im Wundgrund</a:t>
            </a:r>
          </a:p>
          <a:p>
            <a:pPr>
              <a:buFont typeface="Arial" panose="020B0604020202020204" pitchFamily="34" charset="0"/>
              <a:buChar char="•"/>
            </a:pPr>
            <a:r>
              <a:rPr lang="de-DE" dirty="0">
                <a:latin typeface="Arial" panose="020B0604020202020204" pitchFamily="34" charset="0"/>
                <a:cs typeface="Arial" panose="020B0604020202020204" pitchFamily="34" charset="0"/>
              </a:rPr>
              <a:t>Eine endgültige Bestimmung der Wundtiefe kann erst nach einem Debridement erfolgen. Bis dahin wird der Dekubitus als Kategorie III oder IV klassifiziert</a:t>
            </a:r>
          </a:p>
          <a:p>
            <a:pPr>
              <a:buFont typeface="Arial" panose="020B0604020202020204" pitchFamily="34" charset="0"/>
              <a:buChar char="•"/>
            </a:pPr>
            <a:r>
              <a:rPr lang="de-DE" dirty="0">
                <a:latin typeface="Arial" panose="020B0604020202020204" pitchFamily="34" charset="0"/>
                <a:cs typeface="Arial" panose="020B0604020202020204" pitchFamily="34" charset="0"/>
              </a:rPr>
              <a:t>Eine trockene, nicht entzündete Nekrose kann als natürliche Abdeckung dienen und darf nur durch einen Arzt bei Bedarf entfernt werden</a:t>
            </a:r>
          </a:p>
        </p:txBody>
      </p:sp>
      <p:sp>
        <p:nvSpPr>
          <p:cNvPr id="9" name="Fußzeilenplatzhalter 8">
            <a:extLst>
              <a:ext uri="{FF2B5EF4-FFF2-40B4-BE49-F238E27FC236}">
                <a16:creationId xmlns:a16="http://schemas.microsoft.com/office/drawing/2014/main" id="{4F70467E-FF70-2A14-80D4-5DA3A02D9B38}"/>
              </a:ext>
            </a:extLst>
          </p:cNvPr>
          <p:cNvSpPr>
            <a:spLocks noGrp="1"/>
          </p:cNvSpPr>
          <p:nvPr>
            <p:ph type="ftr" sz="quarter" idx="11"/>
          </p:nvPr>
        </p:nvSpPr>
        <p:spPr/>
        <p:txBody>
          <a:bodyPr/>
          <a:lstStyle/>
          <a:p>
            <a:r>
              <a:rPr lang="de-DE"/>
              <a:t>Nevzeta Epple</a:t>
            </a:r>
          </a:p>
        </p:txBody>
      </p:sp>
    </p:spTree>
    <p:extLst>
      <p:ext uri="{BB962C8B-B14F-4D97-AF65-F5344CB8AC3E}">
        <p14:creationId xmlns:p14="http://schemas.microsoft.com/office/powerpoint/2010/main" val="32230301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fik 1">
            <a:extLst>
              <a:ext uri="{FF2B5EF4-FFF2-40B4-BE49-F238E27FC236}">
                <a16:creationId xmlns:a16="http://schemas.microsoft.com/office/drawing/2014/main" id="{AB919A23-E049-F49C-14A9-89BEFB809D75}"/>
              </a:ext>
            </a:extLst>
          </p:cNvPr>
          <p:cNvPicPr>
            <a:picLocks noChangeAspect="1"/>
          </p:cNvPicPr>
          <p:nvPr/>
        </p:nvPicPr>
        <p:blipFill>
          <a:blip r:embed="rId2"/>
          <a:stretch>
            <a:fillRect/>
          </a:stretch>
        </p:blipFill>
        <p:spPr>
          <a:xfrm>
            <a:off x="633095" y="182881"/>
            <a:ext cx="4135754" cy="3817619"/>
          </a:xfrm>
          <a:prstGeom prst="rect">
            <a:avLst/>
          </a:prstGeom>
        </p:spPr>
      </p:pic>
      <p:pic>
        <p:nvPicPr>
          <p:cNvPr id="3" name="Grafik 2">
            <a:extLst>
              <a:ext uri="{FF2B5EF4-FFF2-40B4-BE49-F238E27FC236}">
                <a16:creationId xmlns:a16="http://schemas.microsoft.com/office/drawing/2014/main" id="{FB99006B-D056-6360-6978-62BA6FF533BD}"/>
              </a:ext>
            </a:extLst>
          </p:cNvPr>
          <p:cNvPicPr>
            <a:picLocks noChangeAspect="1"/>
          </p:cNvPicPr>
          <p:nvPr/>
        </p:nvPicPr>
        <p:blipFill>
          <a:blip r:embed="rId3"/>
          <a:stretch>
            <a:fillRect/>
          </a:stretch>
        </p:blipFill>
        <p:spPr>
          <a:xfrm>
            <a:off x="5608320" y="78423"/>
            <a:ext cx="5476239" cy="3881285"/>
          </a:xfrm>
          <a:prstGeom prst="rect">
            <a:avLst/>
          </a:prstGeom>
        </p:spPr>
      </p:pic>
      <p:pic>
        <p:nvPicPr>
          <p:cNvPr id="4" name="Grafik 3">
            <a:extLst>
              <a:ext uri="{FF2B5EF4-FFF2-40B4-BE49-F238E27FC236}">
                <a16:creationId xmlns:a16="http://schemas.microsoft.com/office/drawing/2014/main" id="{C5E38299-12B6-EC97-AA40-A50FD66864C4}"/>
              </a:ext>
            </a:extLst>
          </p:cNvPr>
          <p:cNvPicPr>
            <a:picLocks noChangeAspect="1"/>
          </p:cNvPicPr>
          <p:nvPr/>
        </p:nvPicPr>
        <p:blipFill>
          <a:blip r:embed="rId4"/>
          <a:stretch>
            <a:fillRect/>
          </a:stretch>
        </p:blipFill>
        <p:spPr>
          <a:xfrm>
            <a:off x="1970722" y="4000500"/>
            <a:ext cx="7762875" cy="2857500"/>
          </a:xfrm>
          <a:prstGeom prst="rect">
            <a:avLst/>
          </a:prstGeom>
        </p:spPr>
      </p:pic>
      <p:sp>
        <p:nvSpPr>
          <p:cNvPr id="5" name="Fußzeilenplatzhalter 4">
            <a:extLst>
              <a:ext uri="{FF2B5EF4-FFF2-40B4-BE49-F238E27FC236}">
                <a16:creationId xmlns:a16="http://schemas.microsoft.com/office/drawing/2014/main" id="{D2AAAD7D-F012-65E8-D77C-FC2C24A35A22}"/>
              </a:ext>
            </a:extLst>
          </p:cNvPr>
          <p:cNvSpPr>
            <a:spLocks noGrp="1"/>
          </p:cNvSpPr>
          <p:nvPr>
            <p:ph type="ftr" sz="quarter" idx="11"/>
          </p:nvPr>
        </p:nvSpPr>
        <p:spPr/>
        <p:txBody>
          <a:bodyPr/>
          <a:lstStyle/>
          <a:p>
            <a:r>
              <a:rPr lang="de-DE"/>
              <a:t>Nevzeta Epple</a:t>
            </a:r>
          </a:p>
        </p:txBody>
      </p:sp>
    </p:spTree>
    <p:extLst>
      <p:ext uri="{BB962C8B-B14F-4D97-AF65-F5344CB8AC3E}">
        <p14:creationId xmlns:p14="http://schemas.microsoft.com/office/powerpoint/2010/main" val="38756811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fik 1">
            <a:extLst>
              <a:ext uri="{FF2B5EF4-FFF2-40B4-BE49-F238E27FC236}">
                <a16:creationId xmlns:a16="http://schemas.microsoft.com/office/drawing/2014/main" id="{606075A8-220B-AF6C-94A0-8E985F0F708F}"/>
              </a:ext>
            </a:extLst>
          </p:cNvPr>
          <p:cNvPicPr>
            <a:picLocks noChangeAspect="1"/>
          </p:cNvPicPr>
          <p:nvPr/>
        </p:nvPicPr>
        <p:blipFill>
          <a:blip r:embed="rId2"/>
          <a:stretch>
            <a:fillRect/>
          </a:stretch>
        </p:blipFill>
        <p:spPr>
          <a:xfrm>
            <a:off x="2164081" y="157481"/>
            <a:ext cx="6258560" cy="6258560"/>
          </a:xfrm>
          <a:prstGeom prst="rect">
            <a:avLst/>
          </a:prstGeom>
        </p:spPr>
      </p:pic>
      <p:sp>
        <p:nvSpPr>
          <p:cNvPr id="3" name="Fußzeilenplatzhalter 2">
            <a:extLst>
              <a:ext uri="{FF2B5EF4-FFF2-40B4-BE49-F238E27FC236}">
                <a16:creationId xmlns:a16="http://schemas.microsoft.com/office/drawing/2014/main" id="{739DAF1A-2F71-057E-2ED6-50E8F635447E}"/>
              </a:ext>
            </a:extLst>
          </p:cNvPr>
          <p:cNvSpPr>
            <a:spLocks noGrp="1"/>
          </p:cNvSpPr>
          <p:nvPr>
            <p:ph type="ftr" sz="quarter" idx="11"/>
          </p:nvPr>
        </p:nvSpPr>
        <p:spPr/>
        <p:txBody>
          <a:bodyPr/>
          <a:lstStyle/>
          <a:p>
            <a:r>
              <a:rPr lang="de-DE"/>
              <a:t>Nevzeta Epple</a:t>
            </a:r>
          </a:p>
        </p:txBody>
      </p:sp>
    </p:spTree>
    <p:extLst>
      <p:ext uri="{BB962C8B-B14F-4D97-AF65-F5344CB8AC3E}">
        <p14:creationId xmlns:p14="http://schemas.microsoft.com/office/powerpoint/2010/main" val="2671259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fik 1">
            <a:extLst>
              <a:ext uri="{FF2B5EF4-FFF2-40B4-BE49-F238E27FC236}">
                <a16:creationId xmlns:a16="http://schemas.microsoft.com/office/drawing/2014/main" id="{78CC5D24-BA48-BCC2-64F1-5513960DB636}"/>
              </a:ext>
            </a:extLst>
          </p:cNvPr>
          <p:cNvPicPr>
            <a:picLocks noChangeAspect="1"/>
          </p:cNvPicPr>
          <p:nvPr/>
        </p:nvPicPr>
        <p:blipFill>
          <a:blip r:embed="rId2"/>
          <a:stretch>
            <a:fillRect/>
          </a:stretch>
        </p:blipFill>
        <p:spPr>
          <a:xfrm>
            <a:off x="2418080" y="1"/>
            <a:ext cx="7010400" cy="6624319"/>
          </a:xfrm>
          <a:prstGeom prst="rect">
            <a:avLst/>
          </a:prstGeom>
        </p:spPr>
      </p:pic>
      <p:sp>
        <p:nvSpPr>
          <p:cNvPr id="3" name="Fußzeilenplatzhalter 2">
            <a:extLst>
              <a:ext uri="{FF2B5EF4-FFF2-40B4-BE49-F238E27FC236}">
                <a16:creationId xmlns:a16="http://schemas.microsoft.com/office/drawing/2014/main" id="{B2E52C9E-9CD2-1C8E-B5EF-7D5FD8009730}"/>
              </a:ext>
            </a:extLst>
          </p:cNvPr>
          <p:cNvSpPr>
            <a:spLocks noGrp="1"/>
          </p:cNvSpPr>
          <p:nvPr>
            <p:ph type="ftr" sz="quarter" idx="11"/>
          </p:nvPr>
        </p:nvSpPr>
        <p:spPr/>
        <p:txBody>
          <a:bodyPr/>
          <a:lstStyle/>
          <a:p>
            <a:r>
              <a:rPr lang="de-DE"/>
              <a:t>Nevzeta Epple</a:t>
            </a:r>
          </a:p>
        </p:txBody>
      </p:sp>
    </p:spTree>
    <p:extLst>
      <p:ext uri="{BB962C8B-B14F-4D97-AF65-F5344CB8AC3E}">
        <p14:creationId xmlns:p14="http://schemas.microsoft.com/office/powerpoint/2010/main" val="385554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254CFF2-7E70-1320-3CB0-A7A5FF7C3BC7}"/>
              </a:ext>
            </a:extLst>
          </p:cNvPr>
          <p:cNvSpPr>
            <a:spLocks noGrp="1"/>
          </p:cNvSpPr>
          <p:nvPr>
            <p:ph type="title"/>
          </p:nvPr>
        </p:nvSpPr>
        <p:spPr/>
        <p:txBody>
          <a:bodyPr/>
          <a:lstStyle/>
          <a:p>
            <a:r>
              <a:rPr lang="de-DE" b="1" dirty="0"/>
              <a:t>Prophylaxe</a:t>
            </a:r>
            <a:br>
              <a:rPr lang="de-DE" b="1" dirty="0"/>
            </a:br>
            <a:endParaRPr lang="de-DE" dirty="0"/>
          </a:p>
        </p:txBody>
      </p:sp>
      <p:sp>
        <p:nvSpPr>
          <p:cNvPr id="3" name="Inhaltsplatzhalter 2">
            <a:extLst>
              <a:ext uri="{FF2B5EF4-FFF2-40B4-BE49-F238E27FC236}">
                <a16:creationId xmlns:a16="http://schemas.microsoft.com/office/drawing/2014/main" id="{0B3E591A-739D-3EF0-57FA-522BD0B2886E}"/>
              </a:ext>
            </a:extLst>
          </p:cNvPr>
          <p:cNvSpPr>
            <a:spLocks noGrp="1"/>
          </p:cNvSpPr>
          <p:nvPr>
            <p:ph idx="1"/>
          </p:nvPr>
        </p:nvSpPr>
        <p:spPr/>
        <p:txBody>
          <a:bodyPr>
            <a:normAutofit fontScale="92500"/>
          </a:bodyPr>
          <a:lstStyle/>
          <a:p>
            <a:r>
              <a:rPr lang="de-DE" b="1" dirty="0"/>
              <a:t>Risiko erkennen:</a:t>
            </a:r>
          </a:p>
          <a:p>
            <a:r>
              <a:rPr lang="de-DE" dirty="0"/>
              <a:t>Das wichtigste Element der Dekubitusprophylaxe ist die Erkennung des Risikos.</a:t>
            </a:r>
          </a:p>
          <a:p>
            <a:r>
              <a:rPr lang="de-DE" dirty="0"/>
              <a:t> Dabei ist nicht nur ein gutes Fachwissen nötig, sondern auch der Einsatz von Assessmentinstrumenten wie die </a:t>
            </a:r>
            <a:r>
              <a:rPr lang="de-DE" dirty="0">
                <a:solidFill>
                  <a:srgbClr val="FF0000"/>
                </a:solidFill>
              </a:rPr>
              <a:t>Norton- oder Braden-Skala</a:t>
            </a:r>
            <a:r>
              <a:rPr lang="de-DE" dirty="0"/>
              <a:t>. Des weiteren sollte zwei Mal pro Pflegeschicht die Haut des Patienten inspiziert werden, um pathologische Veränderungen schnell zu erkennen. </a:t>
            </a:r>
          </a:p>
          <a:p>
            <a:endParaRPr lang="de-DE" b="1" dirty="0"/>
          </a:p>
          <a:p>
            <a:r>
              <a:rPr lang="de-DE" dirty="0"/>
              <a:t>Ein Assessment dient der Einschätzung der Gesundheit oder des aktuellen Zustands eines Patienten. </a:t>
            </a:r>
            <a:endParaRPr lang="de-DE" b="1" dirty="0"/>
          </a:p>
          <a:p>
            <a:endParaRPr lang="de-DE" dirty="0"/>
          </a:p>
        </p:txBody>
      </p:sp>
      <p:sp>
        <p:nvSpPr>
          <p:cNvPr id="4" name="Fußzeilenplatzhalter 3">
            <a:extLst>
              <a:ext uri="{FF2B5EF4-FFF2-40B4-BE49-F238E27FC236}">
                <a16:creationId xmlns:a16="http://schemas.microsoft.com/office/drawing/2014/main" id="{05F02216-0FAA-E569-B1F4-A3B56BE189C3}"/>
              </a:ext>
            </a:extLst>
          </p:cNvPr>
          <p:cNvSpPr>
            <a:spLocks noGrp="1"/>
          </p:cNvSpPr>
          <p:nvPr>
            <p:ph type="ftr" sz="quarter" idx="11"/>
          </p:nvPr>
        </p:nvSpPr>
        <p:spPr/>
        <p:txBody>
          <a:bodyPr/>
          <a:lstStyle/>
          <a:p>
            <a:r>
              <a:rPr lang="de-DE"/>
              <a:t>Nevzeta Epple</a:t>
            </a:r>
          </a:p>
        </p:txBody>
      </p:sp>
    </p:spTree>
    <p:extLst>
      <p:ext uri="{BB962C8B-B14F-4D97-AF65-F5344CB8AC3E}">
        <p14:creationId xmlns:p14="http://schemas.microsoft.com/office/powerpoint/2010/main" val="41000858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fik 1">
            <a:extLst>
              <a:ext uri="{FF2B5EF4-FFF2-40B4-BE49-F238E27FC236}">
                <a16:creationId xmlns:a16="http://schemas.microsoft.com/office/drawing/2014/main" id="{2D912DBD-DFB3-ECCE-0656-CED95CEC7CD8}"/>
              </a:ext>
            </a:extLst>
          </p:cNvPr>
          <p:cNvPicPr>
            <a:picLocks noChangeAspect="1"/>
          </p:cNvPicPr>
          <p:nvPr/>
        </p:nvPicPr>
        <p:blipFill>
          <a:blip r:embed="rId2"/>
          <a:stretch>
            <a:fillRect/>
          </a:stretch>
        </p:blipFill>
        <p:spPr>
          <a:xfrm>
            <a:off x="1008463" y="-284480"/>
            <a:ext cx="10175074" cy="6858000"/>
          </a:xfrm>
          <a:prstGeom prst="rect">
            <a:avLst/>
          </a:prstGeom>
        </p:spPr>
      </p:pic>
      <p:sp>
        <p:nvSpPr>
          <p:cNvPr id="3" name="Fußzeilenplatzhalter 2">
            <a:extLst>
              <a:ext uri="{FF2B5EF4-FFF2-40B4-BE49-F238E27FC236}">
                <a16:creationId xmlns:a16="http://schemas.microsoft.com/office/drawing/2014/main" id="{72AA2586-A1D5-8AA5-97A1-E2842CB851FD}"/>
              </a:ext>
            </a:extLst>
          </p:cNvPr>
          <p:cNvSpPr>
            <a:spLocks noGrp="1"/>
          </p:cNvSpPr>
          <p:nvPr>
            <p:ph type="ftr" sz="quarter" idx="11"/>
          </p:nvPr>
        </p:nvSpPr>
        <p:spPr/>
        <p:txBody>
          <a:bodyPr/>
          <a:lstStyle/>
          <a:p>
            <a:r>
              <a:rPr lang="de-DE"/>
              <a:t>Nevzeta Epple</a:t>
            </a:r>
          </a:p>
        </p:txBody>
      </p:sp>
    </p:spTree>
    <p:extLst>
      <p:ext uri="{BB962C8B-B14F-4D97-AF65-F5344CB8AC3E}">
        <p14:creationId xmlns:p14="http://schemas.microsoft.com/office/powerpoint/2010/main" val="36291895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6AFA648-9D87-7BF9-0122-A9AC249B03C1}"/>
              </a:ext>
            </a:extLst>
          </p:cNvPr>
          <p:cNvSpPr>
            <a:spLocks noGrp="1"/>
          </p:cNvSpPr>
          <p:nvPr>
            <p:ph type="title"/>
          </p:nvPr>
        </p:nvSpPr>
        <p:spPr/>
        <p:txBody>
          <a:bodyPr>
            <a:normAutofit/>
          </a:bodyPr>
          <a:lstStyle/>
          <a:p>
            <a:r>
              <a:rPr lang="de-DE" sz="2800" dirty="0">
                <a:latin typeface="Arial" panose="020B0604020202020204" pitchFamily="34" charset="0"/>
                <a:cs typeface="Arial" panose="020B0604020202020204" pitchFamily="34" charset="0"/>
              </a:rPr>
              <a:t>Ein </a:t>
            </a:r>
            <a:r>
              <a:rPr lang="de-DE" sz="2800" b="1" dirty="0">
                <a:latin typeface="Arial" panose="020B0604020202020204" pitchFamily="34" charset="0"/>
                <a:cs typeface="Arial" panose="020B0604020202020204" pitchFamily="34" charset="0"/>
              </a:rPr>
              <a:t>Dekubitus</a:t>
            </a:r>
            <a:r>
              <a:rPr lang="de-DE" sz="2800" dirty="0">
                <a:latin typeface="Arial" panose="020B0604020202020204" pitchFamily="34" charset="0"/>
                <a:cs typeface="Arial" panose="020B0604020202020204" pitchFamily="34" charset="0"/>
              </a:rPr>
              <a:t> ist eine schlecht und langsam heilende Wunde infolge einer Minderdurchblutung der Haut und/oder des </a:t>
            </a:r>
            <a:r>
              <a:rPr lang="de-DE" sz="2800" dirty="0" err="1">
                <a:latin typeface="Arial" panose="020B0604020202020204" pitchFamily="34" charset="0"/>
                <a:cs typeface="Arial" panose="020B0604020202020204" pitchFamily="34" charset="0"/>
              </a:rPr>
              <a:t>Subkutangewebes</a:t>
            </a:r>
            <a:r>
              <a:rPr lang="de-DE" sz="2800" dirty="0">
                <a:latin typeface="Arial" panose="020B0604020202020204" pitchFamily="34" charset="0"/>
                <a:cs typeface="Arial" panose="020B0604020202020204" pitchFamily="34" charset="0"/>
              </a:rPr>
              <a:t>.</a:t>
            </a:r>
          </a:p>
        </p:txBody>
      </p:sp>
      <p:pic>
        <p:nvPicPr>
          <p:cNvPr id="4" name="Inhaltsplatzhalter 3">
            <a:extLst>
              <a:ext uri="{FF2B5EF4-FFF2-40B4-BE49-F238E27FC236}">
                <a16:creationId xmlns:a16="http://schemas.microsoft.com/office/drawing/2014/main" id="{71A82730-51E6-DA81-D0CE-BA03A3245DE2}"/>
              </a:ext>
            </a:extLst>
          </p:cNvPr>
          <p:cNvPicPr>
            <a:picLocks noGrp="1" noChangeAspect="1"/>
          </p:cNvPicPr>
          <p:nvPr>
            <p:ph idx="1"/>
          </p:nvPr>
        </p:nvPicPr>
        <p:blipFill>
          <a:blip r:embed="rId2"/>
          <a:stretch>
            <a:fillRect/>
          </a:stretch>
        </p:blipFill>
        <p:spPr>
          <a:xfrm>
            <a:off x="4705993" y="3746911"/>
            <a:ext cx="3307292" cy="2480469"/>
          </a:xfrm>
          <a:prstGeom prst="rect">
            <a:avLst/>
          </a:prstGeom>
        </p:spPr>
      </p:pic>
      <p:pic>
        <p:nvPicPr>
          <p:cNvPr id="5" name="Grafik 4">
            <a:extLst>
              <a:ext uri="{FF2B5EF4-FFF2-40B4-BE49-F238E27FC236}">
                <a16:creationId xmlns:a16="http://schemas.microsoft.com/office/drawing/2014/main" id="{CA8583A0-D3CA-366A-E0ED-D81891ECD7B4}"/>
              </a:ext>
            </a:extLst>
          </p:cNvPr>
          <p:cNvPicPr>
            <a:picLocks noChangeAspect="1"/>
          </p:cNvPicPr>
          <p:nvPr/>
        </p:nvPicPr>
        <p:blipFill>
          <a:blip r:embed="rId3"/>
          <a:stretch>
            <a:fillRect/>
          </a:stretch>
        </p:blipFill>
        <p:spPr>
          <a:xfrm>
            <a:off x="1056852" y="1816025"/>
            <a:ext cx="3503259" cy="4676850"/>
          </a:xfrm>
          <a:prstGeom prst="rect">
            <a:avLst/>
          </a:prstGeom>
        </p:spPr>
      </p:pic>
      <p:pic>
        <p:nvPicPr>
          <p:cNvPr id="6" name="Grafik 5">
            <a:extLst>
              <a:ext uri="{FF2B5EF4-FFF2-40B4-BE49-F238E27FC236}">
                <a16:creationId xmlns:a16="http://schemas.microsoft.com/office/drawing/2014/main" id="{DEFF2846-F939-75D3-161D-E3E7D116CCAE}"/>
              </a:ext>
            </a:extLst>
          </p:cNvPr>
          <p:cNvPicPr>
            <a:picLocks noChangeAspect="1"/>
          </p:cNvPicPr>
          <p:nvPr/>
        </p:nvPicPr>
        <p:blipFill>
          <a:blip r:embed="rId4"/>
          <a:stretch>
            <a:fillRect/>
          </a:stretch>
        </p:blipFill>
        <p:spPr>
          <a:xfrm>
            <a:off x="4566505" y="1816025"/>
            <a:ext cx="3586268" cy="2398623"/>
          </a:xfrm>
          <a:prstGeom prst="rect">
            <a:avLst/>
          </a:prstGeom>
        </p:spPr>
      </p:pic>
      <p:pic>
        <p:nvPicPr>
          <p:cNvPr id="7" name="Grafik 6">
            <a:extLst>
              <a:ext uri="{FF2B5EF4-FFF2-40B4-BE49-F238E27FC236}">
                <a16:creationId xmlns:a16="http://schemas.microsoft.com/office/drawing/2014/main" id="{4CC80012-2DD7-5CB2-F4D2-74657C02F8EA}"/>
              </a:ext>
            </a:extLst>
          </p:cNvPr>
          <p:cNvPicPr>
            <a:picLocks noChangeAspect="1"/>
          </p:cNvPicPr>
          <p:nvPr/>
        </p:nvPicPr>
        <p:blipFill>
          <a:blip r:embed="rId5"/>
          <a:stretch>
            <a:fillRect/>
          </a:stretch>
        </p:blipFill>
        <p:spPr>
          <a:xfrm rot="5400000">
            <a:off x="7903049" y="2351119"/>
            <a:ext cx="4280748" cy="3210561"/>
          </a:xfrm>
          <a:prstGeom prst="rect">
            <a:avLst/>
          </a:prstGeom>
        </p:spPr>
      </p:pic>
      <p:sp>
        <p:nvSpPr>
          <p:cNvPr id="8" name="Fußzeilenplatzhalter 7">
            <a:extLst>
              <a:ext uri="{FF2B5EF4-FFF2-40B4-BE49-F238E27FC236}">
                <a16:creationId xmlns:a16="http://schemas.microsoft.com/office/drawing/2014/main" id="{9C4EE69B-8E2B-30B4-0020-A80399EB4451}"/>
              </a:ext>
            </a:extLst>
          </p:cNvPr>
          <p:cNvSpPr>
            <a:spLocks noGrp="1"/>
          </p:cNvSpPr>
          <p:nvPr>
            <p:ph type="ftr" sz="quarter" idx="11"/>
          </p:nvPr>
        </p:nvSpPr>
        <p:spPr/>
        <p:txBody>
          <a:bodyPr/>
          <a:lstStyle/>
          <a:p>
            <a:r>
              <a:rPr lang="de-DE"/>
              <a:t>Nevzeta Epple</a:t>
            </a:r>
          </a:p>
        </p:txBody>
      </p:sp>
    </p:spTree>
    <p:extLst>
      <p:ext uri="{BB962C8B-B14F-4D97-AF65-F5344CB8AC3E}">
        <p14:creationId xmlns:p14="http://schemas.microsoft.com/office/powerpoint/2010/main" val="15697498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fik 1">
            <a:extLst>
              <a:ext uri="{FF2B5EF4-FFF2-40B4-BE49-F238E27FC236}">
                <a16:creationId xmlns:a16="http://schemas.microsoft.com/office/drawing/2014/main" id="{5BFF8FA3-5FCE-E38E-A7C1-7642AF192294}"/>
              </a:ext>
            </a:extLst>
          </p:cNvPr>
          <p:cNvPicPr>
            <a:picLocks noChangeAspect="1"/>
          </p:cNvPicPr>
          <p:nvPr/>
        </p:nvPicPr>
        <p:blipFill>
          <a:blip r:embed="rId2"/>
          <a:stretch>
            <a:fillRect/>
          </a:stretch>
        </p:blipFill>
        <p:spPr>
          <a:xfrm>
            <a:off x="1008463" y="0"/>
            <a:ext cx="10175074" cy="6238240"/>
          </a:xfrm>
          <a:prstGeom prst="rect">
            <a:avLst/>
          </a:prstGeom>
        </p:spPr>
      </p:pic>
      <p:sp>
        <p:nvSpPr>
          <p:cNvPr id="3" name="Fußzeilenplatzhalter 2">
            <a:extLst>
              <a:ext uri="{FF2B5EF4-FFF2-40B4-BE49-F238E27FC236}">
                <a16:creationId xmlns:a16="http://schemas.microsoft.com/office/drawing/2014/main" id="{B945399B-9BEE-83D0-C199-C5BFAE2B742E}"/>
              </a:ext>
            </a:extLst>
          </p:cNvPr>
          <p:cNvSpPr>
            <a:spLocks noGrp="1"/>
          </p:cNvSpPr>
          <p:nvPr>
            <p:ph type="ftr" sz="quarter" idx="11"/>
          </p:nvPr>
        </p:nvSpPr>
        <p:spPr/>
        <p:txBody>
          <a:bodyPr/>
          <a:lstStyle/>
          <a:p>
            <a:r>
              <a:rPr lang="de-DE"/>
              <a:t>Nevzeta Epple</a:t>
            </a:r>
          </a:p>
        </p:txBody>
      </p:sp>
    </p:spTree>
    <p:extLst>
      <p:ext uri="{BB962C8B-B14F-4D97-AF65-F5344CB8AC3E}">
        <p14:creationId xmlns:p14="http://schemas.microsoft.com/office/powerpoint/2010/main" val="7379504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B500290-DF83-5DC7-3912-C8555F555650}"/>
              </a:ext>
            </a:extLst>
          </p:cNvPr>
          <p:cNvSpPr>
            <a:spLocks noGrp="1"/>
          </p:cNvSpPr>
          <p:nvPr>
            <p:ph type="title"/>
          </p:nvPr>
        </p:nvSpPr>
        <p:spPr>
          <a:xfrm>
            <a:off x="839788" y="365125"/>
            <a:ext cx="10515600" cy="752475"/>
          </a:xfrm>
        </p:spPr>
        <p:txBody>
          <a:bodyPr>
            <a:normAutofit fontScale="90000"/>
          </a:bodyPr>
          <a:lstStyle/>
          <a:p>
            <a:r>
              <a:rPr lang="de-DE" sz="2000" b="1" dirty="0">
                <a:latin typeface="Arial" panose="020B0604020202020204" pitchFamily="34" charset="0"/>
                <a:cs typeface="Arial" panose="020B0604020202020204" pitchFamily="34" charset="0"/>
              </a:rPr>
              <a:t>Gewebsschonende Bewegungs-, Lagerungs- und Transfertechniken</a:t>
            </a:r>
            <a:br>
              <a:rPr lang="de-DE" b="1" dirty="0"/>
            </a:br>
            <a:endParaRPr lang="de-DE" dirty="0"/>
          </a:p>
        </p:txBody>
      </p:sp>
      <p:sp>
        <p:nvSpPr>
          <p:cNvPr id="3" name="Textplatzhalter 2">
            <a:extLst>
              <a:ext uri="{FF2B5EF4-FFF2-40B4-BE49-F238E27FC236}">
                <a16:creationId xmlns:a16="http://schemas.microsoft.com/office/drawing/2014/main" id="{9C0459C8-77F5-3F57-0F0A-B0374BBCD892}"/>
              </a:ext>
            </a:extLst>
          </p:cNvPr>
          <p:cNvSpPr>
            <a:spLocks noGrp="1"/>
          </p:cNvSpPr>
          <p:nvPr>
            <p:ph type="body" idx="1"/>
          </p:nvPr>
        </p:nvSpPr>
        <p:spPr/>
        <p:txBody>
          <a:bodyPr/>
          <a:lstStyle/>
          <a:p>
            <a:r>
              <a:rPr lang="de-DE" b="1" dirty="0"/>
              <a:t>Lagerung</a:t>
            </a:r>
          </a:p>
          <a:p>
            <a:endParaRPr lang="de-DE" dirty="0"/>
          </a:p>
        </p:txBody>
      </p:sp>
      <p:pic>
        <p:nvPicPr>
          <p:cNvPr id="7" name="Inhaltsplatzhalter 6">
            <a:extLst>
              <a:ext uri="{FF2B5EF4-FFF2-40B4-BE49-F238E27FC236}">
                <a16:creationId xmlns:a16="http://schemas.microsoft.com/office/drawing/2014/main" id="{E907F84D-C367-0834-0D7B-17EBA7F1DC99}"/>
              </a:ext>
            </a:extLst>
          </p:cNvPr>
          <p:cNvPicPr>
            <a:picLocks noGrp="1" noChangeAspect="1"/>
          </p:cNvPicPr>
          <p:nvPr>
            <p:ph sz="half" idx="2"/>
          </p:nvPr>
        </p:nvPicPr>
        <p:blipFill>
          <a:blip r:embed="rId2"/>
          <a:stretch>
            <a:fillRect/>
          </a:stretch>
        </p:blipFill>
        <p:spPr>
          <a:xfrm>
            <a:off x="836612" y="2286000"/>
            <a:ext cx="4742616" cy="3903663"/>
          </a:xfrm>
          <a:prstGeom prst="rect">
            <a:avLst/>
          </a:prstGeom>
        </p:spPr>
      </p:pic>
      <p:sp>
        <p:nvSpPr>
          <p:cNvPr id="5" name="Textplatzhalter 4">
            <a:extLst>
              <a:ext uri="{FF2B5EF4-FFF2-40B4-BE49-F238E27FC236}">
                <a16:creationId xmlns:a16="http://schemas.microsoft.com/office/drawing/2014/main" id="{1F6D8013-97A4-1D57-26FE-9BDB04598C24}"/>
              </a:ext>
            </a:extLst>
          </p:cNvPr>
          <p:cNvSpPr>
            <a:spLocks noGrp="1"/>
          </p:cNvSpPr>
          <p:nvPr>
            <p:ph type="body" sz="quarter" idx="3"/>
          </p:nvPr>
        </p:nvSpPr>
        <p:spPr/>
        <p:txBody>
          <a:bodyPr/>
          <a:lstStyle/>
          <a:p>
            <a:r>
              <a:rPr lang="de-DE" b="1" dirty="0"/>
              <a:t> Mikrolagerung</a:t>
            </a:r>
          </a:p>
          <a:p>
            <a:endParaRPr lang="de-DE" dirty="0"/>
          </a:p>
        </p:txBody>
      </p:sp>
      <p:pic>
        <p:nvPicPr>
          <p:cNvPr id="8" name="Inhaltsplatzhalter 7">
            <a:extLst>
              <a:ext uri="{FF2B5EF4-FFF2-40B4-BE49-F238E27FC236}">
                <a16:creationId xmlns:a16="http://schemas.microsoft.com/office/drawing/2014/main" id="{565A1919-5DB4-7801-7ED1-CB8335C20761}"/>
              </a:ext>
            </a:extLst>
          </p:cNvPr>
          <p:cNvPicPr>
            <a:picLocks noGrp="1" noChangeAspect="1"/>
          </p:cNvPicPr>
          <p:nvPr>
            <p:ph sz="quarter" idx="4"/>
          </p:nvPr>
        </p:nvPicPr>
        <p:blipFill>
          <a:blip r:embed="rId3"/>
          <a:stretch>
            <a:fillRect/>
          </a:stretch>
        </p:blipFill>
        <p:spPr>
          <a:xfrm>
            <a:off x="6172200" y="2782890"/>
            <a:ext cx="5183188" cy="3128958"/>
          </a:xfrm>
          <a:prstGeom prst="rect">
            <a:avLst/>
          </a:prstGeom>
        </p:spPr>
      </p:pic>
      <p:sp>
        <p:nvSpPr>
          <p:cNvPr id="9" name="Fußzeilenplatzhalter 8">
            <a:extLst>
              <a:ext uri="{FF2B5EF4-FFF2-40B4-BE49-F238E27FC236}">
                <a16:creationId xmlns:a16="http://schemas.microsoft.com/office/drawing/2014/main" id="{F89204F1-7178-30FA-F94E-D7BF2E0D5D82}"/>
              </a:ext>
            </a:extLst>
          </p:cNvPr>
          <p:cNvSpPr>
            <a:spLocks noGrp="1"/>
          </p:cNvSpPr>
          <p:nvPr>
            <p:ph type="ftr" sz="quarter" idx="11"/>
          </p:nvPr>
        </p:nvSpPr>
        <p:spPr/>
        <p:txBody>
          <a:bodyPr/>
          <a:lstStyle/>
          <a:p>
            <a:r>
              <a:rPr lang="de-DE"/>
              <a:t>Nevzeta Epple</a:t>
            </a:r>
          </a:p>
        </p:txBody>
      </p:sp>
    </p:spTree>
    <p:extLst>
      <p:ext uri="{BB962C8B-B14F-4D97-AF65-F5344CB8AC3E}">
        <p14:creationId xmlns:p14="http://schemas.microsoft.com/office/powerpoint/2010/main" val="40913701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31EFF07-2221-5326-318A-9AE60615567C}"/>
              </a:ext>
            </a:extLst>
          </p:cNvPr>
          <p:cNvSpPr>
            <a:spLocks noGrp="1"/>
          </p:cNvSpPr>
          <p:nvPr>
            <p:ph type="title"/>
          </p:nvPr>
        </p:nvSpPr>
        <p:spPr/>
        <p:txBody>
          <a:bodyPr/>
          <a:lstStyle/>
          <a:p>
            <a:r>
              <a:rPr lang="de-DE" b="1" dirty="0"/>
              <a:t>Hilfsmittel</a:t>
            </a:r>
            <a:br>
              <a:rPr lang="de-DE" b="1" dirty="0"/>
            </a:br>
            <a:endParaRPr lang="de-DE" dirty="0"/>
          </a:p>
        </p:txBody>
      </p:sp>
      <p:pic>
        <p:nvPicPr>
          <p:cNvPr id="4" name="Inhaltsplatzhalter 3">
            <a:extLst>
              <a:ext uri="{FF2B5EF4-FFF2-40B4-BE49-F238E27FC236}">
                <a16:creationId xmlns:a16="http://schemas.microsoft.com/office/drawing/2014/main" id="{CDFA51D3-E66F-3CD8-A81D-83646C3A60D1}"/>
              </a:ext>
            </a:extLst>
          </p:cNvPr>
          <p:cNvPicPr>
            <a:picLocks noGrp="1" noChangeAspect="1"/>
          </p:cNvPicPr>
          <p:nvPr>
            <p:ph idx="1"/>
          </p:nvPr>
        </p:nvPicPr>
        <p:blipFill>
          <a:blip r:embed="rId2"/>
          <a:stretch>
            <a:fillRect/>
          </a:stretch>
        </p:blipFill>
        <p:spPr>
          <a:xfrm>
            <a:off x="675957" y="1285875"/>
            <a:ext cx="2143125" cy="2143125"/>
          </a:xfrm>
          <a:prstGeom prst="rect">
            <a:avLst/>
          </a:prstGeom>
        </p:spPr>
      </p:pic>
      <p:pic>
        <p:nvPicPr>
          <p:cNvPr id="5" name="Grafik 4">
            <a:extLst>
              <a:ext uri="{FF2B5EF4-FFF2-40B4-BE49-F238E27FC236}">
                <a16:creationId xmlns:a16="http://schemas.microsoft.com/office/drawing/2014/main" id="{4851298C-9535-81ED-4ABC-E428A2FA574F}"/>
              </a:ext>
            </a:extLst>
          </p:cNvPr>
          <p:cNvPicPr>
            <a:picLocks noChangeAspect="1"/>
          </p:cNvPicPr>
          <p:nvPr/>
        </p:nvPicPr>
        <p:blipFill>
          <a:blip r:embed="rId3"/>
          <a:stretch>
            <a:fillRect/>
          </a:stretch>
        </p:blipFill>
        <p:spPr>
          <a:xfrm>
            <a:off x="3390741" y="971550"/>
            <a:ext cx="3695700" cy="2457450"/>
          </a:xfrm>
          <a:prstGeom prst="rect">
            <a:avLst/>
          </a:prstGeom>
        </p:spPr>
      </p:pic>
      <p:pic>
        <p:nvPicPr>
          <p:cNvPr id="6" name="Grafik 5">
            <a:extLst>
              <a:ext uri="{FF2B5EF4-FFF2-40B4-BE49-F238E27FC236}">
                <a16:creationId xmlns:a16="http://schemas.microsoft.com/office/drawing/2014/main" id="{83B1B1A7-A7D1-A50B-578C-4933A92BBD09}"/>
              </a:ext>
            </a:extLst>
          </p:cNvPr>
          <p:cNvPicPr>
            <a:picLocks noChangeAspect="1"/>
          </p:cNvPicPr>
          <p:nvPr/>
        </p:nvPicPr>
        <p:blipFill>
          <a:blip r:embed="rId4"/>
          <a:stretch>
            <a:fillRect/>
          </a:stretch>
        </p:blipFill>
        <p:spPr>
          <a:xfrm>
            <a:off x="8062277" y="1295400"/>
            <a:ext cx="2463483" cy="2452534"/>
          </a:xfrm>
          <a:prstGeom prst="rect">
            <a:avLst/>
          </a:prstGeom>
        </p:spPr>
      </p:pic>
      <p:pic>
        <p:nvPicPr>
          <p:cNvPr id="7" name="Grafik 6">
            <a:extLst>
              <a:ext uri="{FF2B5EF4-FFF2-40B4-BE49-F238E27FC236}">
                <a16:creationId xmlns:a16="http://schemas.microsoft.com/office/drawing/2014/main" id="{F553C644-4003-6852-65E5-DECAF075740C}"/>
              </a:ext>
            </a:extLst>
          </p:cNvPr>
          <p:cNvPicPr>
            <a:picLocks noChangeAspect="1"/>
          </p:cNvPicPr>
          <p:nvPr/>
        </p:nvPicPr>
        <p:blipFill>
          <a:blip r:embed="rId5"/>
          <a:stretch>
            <a:fillRect/>
          </a:stretch>
        </p:blipFill>
        <p:spPr>
          <a:xfrm>
            <a:off x="838200" y="3743325"/>
            <a:ext cx="2857500" cy="2143125"/>
          </a:xfrm>
          <a:prstGeom prst="rect">
            <a:avLst/>
          </a:prstGeom>
        </p:spPr>
      </p:pic>
      <p:pic>
        <p:nvPicPr>
          <p:cNvPr id="8" name="Grafik 7">
            <a:extLst>
              <a:ext uri="{FF2B5EF4-FFF2-40B4-BE49-F238E27FC236}">
                <a16:creationId xmlns:a16="http://schemas.microsoft.com/office/drawing/2014/main" id="{0D385489-DEE4-CA1B-0075-33657AE0FDCF}"/>
              </a:ext>
            </a:extLst>
          </p:cNvPr>
          <p:cNvPicPr>
            <a:picLocks noChangeAspect="1"/>
          </p:cNvPicPr>
          <p:nvPr/>
        </p:nvPicPr>
        <p:blipFill>
          <a:blip r:embed="rId6"/>
          <a:stretch>
            <a:fillRect/>
          </a:stretch>
        </p:blipFill>
        <p:spPr>
          <a:xfrm>
            <a:off x="3864912" y="3743325"/>
            <a:ext cx="4028153" cy="2367951"/>
          </a:xfrm>
          <a:prstGeom prst="rect">
            <a:avLst/>
          </a:prstGeom>
        </p:spPr>
      </p:pic>
      <p:pic>
        <p:nvPicPr>
          <p:cNvPr id="9" name="Grafik 8">
            <a:extLst>
              <a:ext uri="{FF2B5EF4-FFF2-40B4-BE49-F238E27FC236}">
                <a16:creationId xmlns:a16="http://schemas.microsoft.com/office/drawing/2014/main" id="{D39B226A-80B4-5E66-9903-27C727CB96B6}"/>
              </a:ext>
            </a:extLst>
          </p:cNvPr>
          <p:cNvPicPr>
            <a:picLocks noChangeAspect="1"/>
          </p:cNvPicPr>
          <p:nvPr/>
        </p:nvPicPr>
        <p:blipFill>
          <a:blip r:embed="rId7"/>
          <a:stretch>
            <a:fillRect/>
          </a:stretch>
        </p:blipFill>
        <p:spPr>
          <a:xfrm>
            <a:off x="8546850" y="3429000"/>
            <a:ext cx="3256530" cy="2682276"/>
          </a:xfrm>
          <a:prstGeom prst="rect">
            <a:avLst/>
          </a:prstGeom>
        </p:spPr>
      </p:pic>
      <p:sp>
        <p:nvSpPr>
          <p:cNvPr id="10" name="Fußzeilenplatzhalter 9">
            <a:extLst>
              <a:ext uri="{FF2B5EF4-FFF2-40B4-BE49-F238E27FC236}">
                <a16:creationId xmlns:a16="http://schemas.microsoft.com/office/drawing/2014/main" id="{D272AB15-DFC2-3AEA-9F2E-C89922DC29AD}"/>
              </a:ext>
            </a:extLst>
          </p:cNvPr>
          <p:cNvSpPr>
            <a:spLocks noGrp="1"/>
          </p:cNvSpPr>
          <p:nvPr>
            <p:ph type="ftr" sz="quarter" idx="11"/>
          </p:nvPr>
        </p:nvSpPr>
        <p:spPr/>
        <p:txBody>
          <a:bodyPr/>
          <a:lstStyle/>
          <a:p>
            <a:r>
              <a:rPr lang="de-DE"/>
              <a:t>Nevzeta Epple</a:t>
            </a:r>
          </a:p>
        </p:txBody>
      </p:sp>
    </p:spTree>
    <p:extLst>
      <p:ext uri="{BB962C8B-B14F-4D97-AF65-F5344CB8AC3E}">
        <p14:creationId xmlns:p14="http://schemas.microsoft.com/office/powerpoint/2010/main" val="38967526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93A7112-1F37-2EC3-BA10-215D2C0FB9EC}"/>
              </a:ext>
            </a:extLst>
          </p:cNvPr>
          <p:cNvSpPr>
            <a:spLocks noGrp="1"/>
          </p:cNvSpPr>
          <p:nvPr>
            <p:ph type="title"/>
          </p:nvPr>
        </p:nvSpPr>
        <p:spPr/>
        <p:txBody>
          <a:bodyPr/>
          <a:lstStyle/>
          <a:p>
            <a:r>
              <a:rPr lang="de-DE" b="1" dirty="0"/>
              <a:t>Haut pflegen und schützen</a:t>
            </a:r>
            <a:br>
              <a:rPr lang="de-DE" b="1" dirty="0"/>
            </a:br>
            <a:endParaRPr lang="de-DE" dirty="0"/>
          </a:p>
        </p:txBody>
      </p:sp>
      <p:sp>
        <p:nvSpPr>
          <p:cNvPr id="3" name="Inhaltsplatzhalter 2">
            <a:extLst>
              <a:ext uri="{FF2B5EF4-FFF2-40B4-BE49-F238E27FC236}">
                <a16:creationId xmlns:a16="http://schemas.microsoft.com/office/drawing/2014/main" id="{61BCF346-6520-B2BE-E3BB-CBEB139D93FA}"/>
              </a:ext>
            </a:extLst>
          </p:cNvPr>
          <p:cNvSpPr>
            <a:spLocks noGrp="1"/>
          </p:cNvSpPr>
          <p:nvPr>
            <p:ph idx="1"/>
          </p:nvPr>
        </p:nvSpPr>
        <p:spPr>
          <a:xfrm>
            <a:off x="838200" y="1690688"/>
            <a:ext cx="10515600" cy="4486275"/>
          </a:xfrm>
        </p:spPr>
        <p:txBody>
          <a:bodyPr>
            <a:normAutofit fontScale="70000" lnSpcReduction="20000"/>
          </a:bodyPr>
          <a:lstStyle/>
          <a:p>
            <a:pPr>
              <a:buFont typeface="Arial" panose="020B0604020202020204" pitchFamily="34" charset="0"/>
              <a:buChar char="•"/>
            </a:pPr>
            <a:r>
              <a:rPr lang="de-DE" dirty="0">
                <a:latin typeface="Arial" panose="020B0604020202020204" pitchFamily="34" charset="0"/>
                <a:cs typeface="Arial" panose="020B0604020202020204" pitchFamily="34" charset="0"/>
              </a:rPr>
              <a:t>Achten Sie auf eine möglichst hautschonende Reinigung und Pflege. Nutzen Sie milde Produkte, zum Beispiel seifenfreie Waschlotionen. </a:t>
            </a:r>
            <a:r>
              <a:rPr lang="de-DE" u="sng" dirty="0">
                <a:latin typeface="Arial" panose="020B0604020202020204" pitchFamily="34" charset="0"/>
                <a:cs typeface="Arial" panose="020B0604020202020204" pitchFamily="34" charset="0"/>
              </a:rPr>
              <a:t>Klassische Seifen, Produkte mit ätherischen Ölen oder Präparate auf Alkoholbasis sind nicht geeignet</a:t>
            </a:r>
            <a:r>
              <a:rPr lang="de-DE" dirty="0">
                <a:latin typeface="Arial" panose="020B0604020202020204" pitchFamily="34" charset="0"/>
                <a:cs typeface="Arial" panose="020B0604020202020204" pitchFamily="34" charset="0"/>
              </a:rPr>
              <a:t>. Diese entziehen der Haut Feuchtigkeit und können hautreizend wirken.</a:t>
            </a:r>
          </a:p>
          <a:p>
            <a:pPr>
              <a:buFont typeface="Arial" panose="020B0604020202020204" pitchFamily="34" charset="0"/>
              <a:buChar char="•"/>
            </a:pPr>
            <a:r>
              <a:rPr lang="de-DE" dirty="0">
                <a:latin typeface="Arial" panose="020B0604020202020204" pitchFamily="34" charset="0"/>
                <a:cs typeface="Arial" panose="020B0604020202020204" pitchFamily="34" charset="0"/>
              </a:rPr>
              <a:t>Cremen Sie offene und entzündete Hautstellen nicht ohne ärztliche Rücksprache ein.</a:t>
            </a:r>
          </a:p>
          <a:p>
            <a:pPr>
              <a:buFont typeface="Arial" panose="020B0604020202020204" pitchFamily="34" charset="0"/>
              <a:buChar char="•"/>
            </a:pPr>
            <a:r>
              <a:rPr lang="de-DE" dirty="0">
                <a:latin typeface="Arial" panose="020B0604020202020204" pitchFamily="34" charset="0"/>
                <a:cs typeface="Arial" panose="020B0604020202020204" pitchFamily="34" charset="0"/>
              </a:rPr>
              <a:t>Verwenden Sie keine abdeckenden oder farbigen Produkte. Sie erschweren die Beurteilung der Haut. </a:t>
            </a:r>
          </a:p>
          <a:p>
            <a:pPr>
              <a:buFont typeface="Arial" panose="020B0604020202020204" pitchFamily="34" charset="0"/>
              <a:buChar char="•"/>
            </a:pPr>
            <a:r>
              <a:rPr lang="de-DE" dirty="0">
                <a:latin typeface="Arial" panose="020B0604020202020204" pitchFamily="34" charset="0"/>
                <a:cs typeface="Arial" panose="020B0604020202020204" pitchFamily="34" charset="0"/>
              </a:rPr>
              <a:t>Vermeiden Sie Reibung auf der Haut, zum Beispiel Schrubben, Massagen oder Bürsten. Das kann der Haut schaden. Tupfen Sie sie besser vorsichtig ab. Auch Körperpuder kann Reibung verursachen, wenn es klumpt. Verzichten Sie besser darauf.</a:t>
            </a:r>
          </a:p>
          <a:p>
            <a:pPr>
              <a:buFont typeface="Arial" panose="020B0604020202020204" pitchFamily="34" charset="0"/>
              <a:buChar char="•"/>
            </a:pPr>
            <a:r>
              <a:rPr lang="de-DE" dirty="0">
                <a:latin typeface="Arial" panose="020B0604020202020204" pitchFamily="34" charset="0"/>
                <a:cs typeface="Arial" panose="020B0604020202020204" pitchFamily="34" charset="0"/>
              </a:rPr>
              <a:t>Halten Sie die Haut möglichst trocken. Bleiben Wasser, Schweiß, Urin oder Stuhl zu lange auf der Haut, kann sie wund werden. Wechseln Sie feuchte Kleidung, Bettwäsche oder Inkontinenz-Produkte</a:t>
            </a:r>
          </a:p>
          <a:p>
            <a:pPr>
              <a:buFont typeface="Arial" panose="020B0604020202020204" pitchFamily="34" charset="0"/>
              <a:buChar char="•"/>
            </a:pPr>
            <a:r>
              <a:rPr lang="de-DE" dirty="0">
                <a:latin typeface="Arial" panose="020B0604020202020204" pitchFamily="34" charset="0"/>
                <a:cs typeface="Arial" panose="020B0604020202020204" pitchFamily="34" charset="0"/>
              </a:rPr>
              <a:t>Bevorzugen Sie luftdurchlässige und schnelltrocknende Textilien. Glatte, seidenähnliche Materialien verursachen weniger Reibung.</a:t>
            </a:r>
          </a:p>
          <a:p>
            <a:endParaRPr lang="de-DE" dirty="0"/>
          </a:p>
        </p:txBody>
      </p:sp>
      <p:sp>
        <p:nvSpPr>
          <p:cNvPr id="4" name="Fußzeilenplatzhalter 3">
            <a:extLst>
              <a:ext uri="{FF2B5EF4-FFF2-40B4-BE49-F238E27FC236}">
                <a16:creationId xmlns:a16="http://schemas.microsoft.com/office/drawing/2014/main" id="{96E7333C-7730-0B12-49C7-6226B961FE57}"/>
              </a:ext>
            </a:extLst>
          </p:cNvPr>
          <p:cNvSpPr>
            <a:spLocks noGrp="1"/>
          </p:cNvSpPr>
          <p:nvPr>
            <p:ph type="ftr" sz="quarter" idx="11"/>
          </p:nvPr>
        </p:nvSpPr>
        <p:spPr/>
        <p:txBody>
          <a:bodyPr/>
          <a:lstStyle/>
          <a:p>
            <a:r>
              <a:rPr lang="de-DE"/>
              <a:t>Nevzeta Epple</a:t>
            </a:r>
          </a:p>
        </p:txBody>
      </p:sp>
    </p:spTree>
    <p:extLst>
      <p:ext uri="{BB962C8B-B14F-4D97-AF65-F5344CB8AC3E}">
        <p14:creationId xmlns:p14="http://schemas.microsoft.com/office/powerpoint/2010/main" val="24879799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1D71655E-3AB9-F9AA-D510-4F356C90580E}"/>
              </a:ext>
            </a:extLst>
          </p:cNvPr>
          <p:cNvSpPr>
            <a:spLocks noGrp="1"/>
          </p:cNvSpPr>
          <p:nvPr>
            <p:ph sz="half" idx="1"/>
          </p:nvPr>
        </p:nvSpPr>
        <p:spPr>
          <a:xfrm>
            <a:off x="838200" y="741680"/>
            <a:ext cx="5181600" cy="5435283"/>
          </a:xfrm>
        </p:spPr>
        <p:txBody>
          <a:bodyPr>
            <a:normAutofit fontScale="92500" lnSpcReduction="10000"/>
          </a:bodyPr>
          <a:lstStyle/>
          <a:p>
            <a:r>
              <a:rPr lang="de-DE" b="1" dirty="0"/>
              <a:t>Ernährung</a:t>
            </a:r>
          </a:p>
          <a:p>
            <a:endParaRPr lang="de-DE" dirty="0"/>
          </a:p>
          <a:p>
            <a:r>
              <a:rPr lang="de-DE" dirty="0"/>
              <a:t>Eine gute und ausgewogene Ernährung verhindert zwar die Entstehung eines Dekubitus nicht, aber sie beeinflusst die Risikofaktoren positiv.</a:t>
            </a:r>
          </a:p>
          <a:p>
            <a:r>
              <a:rPr lang="de-DE" dirty="0"/>
              <a:t> Bei der ausgewogenen Ernährung soll vor allem auf eine ausreichende Zufuhr von Vitaminen, Proteinen sowie Mineralien und Spurenelementen (z.B. Zink, Natrium, Calcium, Kalium) geachtet werden. </a:t>
            </a:r>
          </a:p>
        </p:txBody>
      </p:sp>
      <p:sp>
        <p:nvSpPr>
          <p:cNvPr id="4" name="Inhaltsplatzhalter 3">
            <a:extLst>
              <a:ext uri="{FF2B5EF4-FFF2-40B4-BE49-F238E27FC236}">
                <a16:creationId xmlns:a16="http://schemas.microsoft.com/office/drawing/2014/main" id="{34B05E86-4B7A-02BE-4D56-063A480F7F38}"/>
              </a:ext>
            </a:extLst>
          </p:cNvPr>
          <p:cNvSpPr>
            <a:spLocks noGrp="1"/>
          </p:cNvSpPr>
          <p:nvPr>
            <p:ph sz="half" idx="2"/>
          </p:nvPr>
        </p:nvSpPr>
        <p:spPr>
          <a:xfrm>
            <a:off x="6172200" y="833120"/>
            <a:ext cx="5181600" cy="5343843"/>
          </a:xfrm>
        </p:spPr>
        <p:txBody>
          <a:bodyPr>
            <a:normAutofit fontScale="92500" lnSpcReduction="10000"/>
          </a:bodyPr>
          <a:lstStyle/>
          <a:p>
            <a:r>
              <a:rPr lang="de-DE" b="1" dirty="0"/>
              <a:t>Bettklima</a:t>
            </a:r>
          </a:p>
          <a:p>
            <a:endParaRPr lang="de-DE" b="1" dirty="0"/>
          </a:p>
          <a:p>
            <a:r>
              <a:rPr lang="de-DE" sz="2600" dirty="0">
                <a:latin typeface="Arial" panose="020B0604020202020204" pitchFamily="34" charset="0"/>
                <a:cs typeface="Arial" panose="020B0604020202020204" pitchFamily="34" charset="0"/>
              </a:rPr>
              <a:t>Häufig wird beobachtet, dass Patienten in einem nassgeschwitzten Bett liegen. </a:t>
            </a:r>
          </a:p>
          <a:p>
            <a:r>
              <a:rPr lang="de-DE" sz="2600" dirty="0">
                <a:latin typeface="Arial" panose="020B0604020202020204" pitchFamily="34" charset="0"/>
                <a:cs typeface="Arial" panose="020B0604020202020204" pitchFamily="34" charset="0"/>
              </a:rPr>
              <a:t>Das fördert die Mazeration der Haut und damit auch die </a:t>
            </a:r>
            <a:r>
              <a:rPr lang="de-DE" sz="2600" dirty="0" err="1">
                <a:latin typeface="Arial" panose="020B0604020202020204" pitchFamily="34" charset="0"/>
                <a:cs typeface="Arial" panose="020B0604020202020204" pitchFamily="34" charset="0"/>
              </a:rPr>
              <a:t>Dekubitusentstehung</a:t>
            </a:r>
            <a:r>
              <a:rPr lang="de-DE" sz="2600" dirty="0">
                <a:latin typeface="Arial" panose="020B0604020202020204" pitchFamily="34" charset="0"/>
                <a:cs typeface="Arial" panose="020B0604020202020204" pitchFamily="34" charset="0"/>
              </a:rPr>
              <a:t>.</a:t>
            </a:r>
          </a:p>
          <a:p>
            <a:r>
              <a:rPr lang="de-DE" sz="2600" dirty="0">
                <a:latin typeface="Arial" panose="020B0604020202020204" pitchFamily="34" charset="0"/>
                <a:cs typeface="Arial" panose="020B0604020202020204" pitchFamily="34" charset="0"/>
              </a:rPr>
              <a:t> Es sollte darauf geachtet werden, dass im Bett keine Fremdkörper liegen, die auf das Gewebe drücken.</a:t>
            </a:r>
          </a:p>
          <a:p>
            <a:r>
              <a:rPr lang="de-DE" sz="2600" dirty="0">
                <a:latin typeface="Arial" panose="020B0604020202020204" pitchFamily="34" charset="0"/>
                <a:cs typeface="Arial" panose="020B0604020202020204" pitchFamily="34" charset="0"/>
              </a:rPr>
              <a:t> Auf unnötiges und übermäßiges Inkontinenzmaterial sollte ebenfalls verzichtet werden. </a:t>
            </a:r>
            <a:endParaRPr lang="de-DE" sz="2600" b="1" dirty="0">
              <a:latin typeface="Arial" panose="020B0604020202020204" pitchFamily="34" charset="0"/>
              <a:cs typeface="Arial" panose="020B0604020202020204" pitchFamily="34" charset="0"/>
            </a:endParaRPr>
          </a:p>
          <a:p>
            <a:endParaRPr lang="de-DE" dirty="0"/>
          </a:p>
        </p:txBody>
      </p:sp>
      <p:sp>
        <p:nvSpPr>
          <p:cNvPr id="7" name="Fußzeilenplatzhalter 6">
            <a:extLst>
              <a:ext uri="{FF2B5EF4-FFF2-40B4-BE49-F238E27FC236}">
                <a16:creationId xmlns:a16="http://schemas.microsoft.com/office/drawing/2014/main" id="{DA368506-360D-602C-CE02-E7F1B2FE59FC}"/>
              </a:ext>
            </a:extLst>
          </p:cNvPr>
          <p:cNvSpPr>
            <a:spLocks noGrp="1"/>
          </p:cNvSpPr>
          <p:nvPr>
            <p:ph type="ftr" sz="quarter" idx="11"/>
          </p:nvPr>
        </p:nvSpPr>
        <p:spPr/>
        <p:txBody>
          <a:bodyPr/>
          <a:lstStyle/>
          <a:p>
            <a:r>
              <a:rPr lang="de-DE"/>
              <a:t>Nevzeta Epple</a:t>
            </a:r>
          </a:p>
        </p:txBody>
      </p:sp>
    </p:spTree>
    <p:extLst>
      <p:ext uri="{BB962C8B-B14F-4D97-AF65-F5344CB8AC3E}">
        <p14:creationId xmlns:p14="http://schemas.microsoft.com/office/powerpoint/2010/main" val="26498144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4E79A03D-3A3C-33AD-B517-10E752844591}"/>
              </a:ext>
            </a:extLst>
          </p:cNvPr>
          <p:cNvSpPr>
            <a:spLocks noGrp="1"/>
          </p:cNvSpPr>
          <p:nvPr>
            <p:ph idx="1"/>
          </p:nvPr>
        </p:nvSpPr>
        <p:spPr>
          <a:xfrm>
            <a:off x="579120" y="924560"/>
            <a:ext cx="10774680" cy="5252403"/>
          </a:xfrm>
        </p:spPr>
        <p:txBody>
          <a:bodyPr>
            <a:normAutofit lnSpcReduction="10000"/>
          </a:bodyPr>
          <a:lstStyle/>
          <a:p>
            <a:r>
              <a:rPr lang="de-DE" sz="2600" b="1" dirty="0">
                <a:latin typeface="Arial" panose="020B0604020202020204" pitchFamily="34" charset="0"/>
                <a:cs typeface="Arial" panose="020B0604020202020204" pitchFamily="34" charset="0"/>
              </a:rPr>
              <a:t>Anleitung und Schulung</a:t>
            </a:r>
          </a:p>
          <a:p>
            <a:pPr>
              <a:buFont typeface="Wingdings" panose="05000000000000000000" pitchFamily="2" charset="2"/>
              <a:buChar char="Ø"/>
            </a:pPr>
            <a:r>
              <a:rPr lang="de-DE" sz="2600" dirty="0">
                <a:latin typeface="Arial" panose="020B0604020202020204" pitchFamily="34" charset="0"/>
                <a:cs typeface="Arial" panose="020B0604020202020204" pitchFamily="34" charset="0"/>
              </a:rPr>
              <a:t>Patienten und deren Angehörige haben oft Wissensdefizite. Eine gute Schulung und Anleitung sensibilisiert die Patienten und deren Angehörige. </a:t>
            </a:r>
          </a:p>
          <a:p>
            <a:r>
              <a:rPr lang="de-DE" sz="2600" b="1" dirty="0">
                <a:latin typeface="Arial" panose="020B0604020202020204" pitchFamily="34" charset="0"/>
                <a:cs typeface="Arial" panose="020B0604020202020204" pitchFamily="34" charset="0"/>
              </a:rPr>
              <a:t> Kontinuität der Versorgung</a:t>
            </a:r>
          </a:p>
          <a:p>
            <a:pPr>
              <a:buFont typeface="Wingdings" panose="05000000000000000000" pitchFamily="2" charset="2"/>
              <a:buChar char="Ø"/>
            </a:pPr>
            <a:r>
              <a:rPr lang="de-DE" sz="2600" dirty="0">
                <a:latin typeface="Arial" panose="020B0604020202020204" pitchFamily="34" charset="0"/>
                <a:cs typeface="Arial" panose="020B0604020202020204" pitchFamily="34" charset="0"/>
              </a:rPr>
              <a:t>Alle prophylaktischen Maßnahmen müssen konsequent und kontinuierlich durchgeführt werden. </a:t>
            </a:r>
          </a:p>
          <a:p>
            <a:r>
              <a:rPr lang="de-DE" sz="2600" b="1" dirty="0">
                <a:latin typeface="Arial" panose="020B0604020202020204" pitchFamily="34" charset="0"/>
                <a:cs typeface="Arial" panose="020B0604020202020204" pitchFamily="34" charset="0"/>
              </a:rPr>
              <a:t> Überprüfung der Effektivität der Prophylaxe</a:t>
            </a:r>
          </a:p>
          <a:p>
            <a:pPr>
              <a:buFont typeface="Wingdings" panose="05000000000000000000" pitchFamily="2" charset="2"/>
              <a:buChar char="Ø"/>
            </a:pPr>
            <a:r>
              <a:rPr lang="de-DE" sz="2600" dirty="0">
                <a:latin typeface="Arial" panose="020B0604020202020204" pitchFamily="34" charset="0"/>
                <a:cs typeface="Arial" panose="020B0604020202020204" pitchFamily="34" charset="0"/>
              </a:rPr>
              <a:t>Die Maßnahmen zur Dekubitusprophylaxe müssen regelmäßig und engmaschig überprüft werden. Hier ist vor allem eine gute Hautinspektion erforderlich. Dies lässt sich am besten bei jeder Mobilisation und Körperpflege eines Patienten durchführen. Pro Pflegeschicht sollte die Haut des Patienten mindestens zwei Mal inspiziert werden. Die Veränderungen müssen dokumentiert werden. </a:t>
            </a:r>
          </a:p>
          <a:p>
            <a:endParaRPr lang="de-DE" dirty="0"/>
          </a:p>
        </p:txBody>
      </p:sp>
      <p:sp>
        <p:nvSpPr>
          <p:cNvPr id="4" name="Fußzeilenplatzhalter 3">
            <a:extLst>
              <a:ext uri="{FF2B5EF4-FFF2-40B4-BE49-F238E27FC236}">
                <a16:creationId xmlns:a16="http://schemas.microsoft.com/office/drawing/2014/main" id="{4CB9C1A4-2086-9003-28FB-F4425A62588F}"/>
              </a:ext>
            </a:extLst>
          </p:cNvPr>
          <p:cNvSpPr>
            <a:spLocks noGrp="1"/>
          </p:cNvSpPr>
          <p:nvPr>
            <p:ph type="ftr" sz="quarter" idx="11"/>
          </p:nvPr>
        </p:nvSpPr>
        <p:spPr/>
        <p:txBody>
          <a:bodyPr/>
          <a:lstStyle/>
          <a:p>
            <a:r>
              <a:rPr lang="de-DE"/>
              <a:t>Nevzeta Epple</a:t>
            </a:r>
          </a:p>
        </p:txBody>
      </p:sp>
    </p:spTree>
    <p:extLst>
      <p:ext uri="{BB962C8B-B14F-4D97-AF65-F5344CB8AC3E}">
        <p14:creationId xmlns:p14="http://schemas.microsoft.com/office/powerpoint/2010/main" val="12693183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7DF0EED-CE80-CC58-5A54-793503CB3882}"/>
              </a:ext>
            </a:extLst>
          </p:cNvPr>
          <p:cNvSpPr>
            <a:spLocks noGrp="1"/>
          </p:cNvSpPr>
          <p:nvPr>
            <p:ph type="title"/>
          </p:nvPr>
        </p:nvSpPr>
        <p:spPr/>
        <p:txBody>
          <a:bodyPr/>
          <a:lstStyle/>
          <a:p>
            <a:r>
              <a:rPr lang="de-DE" b="1" dirty="0"/>
              <a:t>Dekubitus: Folgen</a:t>
            </a:r>
            <a:br>
              <a:rPr lang="de-DE" b="1" dirty="0"/>
            </a:br>
            <a:endParaRPr lang="de-DE" dirty="0"/>
          </a:p>
        </p:txBody>
      </p:sp>
      <p:sp>
        <p:nvSpPr>
          <p:cNvPr id="3" name="Inhaltsplatzhalter 2">
            <a:extLst>
              <a:ext uri="{FF2B5EF4-FFF2-40B4-BE49-F238E27FC236}">
                <a16:creationId xmlns:a16="http://schemas.microsoft.com/office/drawing/2014/main" id="{12C82FE4-5D41-E3A8-8313-7EB538813D72}"/>
              </a:ext>
            </a:extLst>
          </p:cNvPr>
          <p:cNvSpPr>
            <a:spLocks noGrp="1"/>
          </p:cNvSpPr>
          <p:nvPr>
            <p:ph idx="1"/>
          </p:nvPr>
        </p:nvSpPr>
        <p:spPr>
          <a:xfrm>
            <a:off x="838200" y="1371600"/>
            <a:ext cx="10515600" cy="4805363"/>
          </a:xfrm>
        </p:spPr>
        <p:txBody>
          <a:bodyPr>
            <a:normAutofit fontScale="92500" lnSpcReduction="10000"/>
          </a:bodyPr>
          <a:lstStyle/>
          <a:p>
            <a:pPr>
              <a:buFont typeface="Arial" panose="020B0604020202020204" pitchFamily="34" charset="0"/>
              <a:buChar char="•"/>
            </a:pPr>
            <a:r>
              <a:rPr lang="de-DE" b="1" dirty="0">
                <a:latin typeface="Arial" panose="020B0604020202020204" pitchFamily="34" charset="0"/>
                <a:cs typeface="Arial" panose="020B0604020202020204" pitchFamily="34" charset="0"/>
              </a:rPr>
              <a:t>Eine Nekrose:</a:t>
            </a:r>
            <a:r>
              <a:rPr lang="de-DE" dirty="0">
                <a:latin typeface="Arial" panose="020B0604020202020204" pitchFamily="34" charset="0"/>
                <a:cs typeface="Arial" panose="020B0604020202020204" pitchFamily="34" charset="0"/>
              </a:rPr>
              <a:t> Ein unbehandeltes Druckgeschwür kann sich in tieferes Gewebe ausbreiten, wodurch unter anderem Gewebe absterben kann (sogenannte Nekrose).</a:t>
            </a:r>
          </a:p>
          <a:p>
            <a:pPr>
              <a:buFont typeface="Arial" panose="020B0604020202020204" pitchFamily="34" charset="0"/>
              <a:buChar char="•"/>
            </a:pPr>
            <a:r>
              <a:rPr lang="de-DE" b="1" dirty="0">
                <a:latin typeface="Arial" panose="020B0604020202020204" pitchFamily="34" charset="0"/>
                <a:cs typeface="Arial" panose="020B0604020202020204" pitchFamily="34" charset="0"/>
              </a:rPr>
              <a:t>Eine Operation:</a:t>
            </a:r>
            <a:r>
              <a:rPr lang="de-DE" dirty="0">
                <a:latin typeface="Arial" panose="020B0604020202020204" pitchFamily="34" charset="0"/>
                <a:cs typeface="Arial" panose="020B0604020202020204" pitchFamily="34" charset="0"/>
              </a:rPr>
              <a:t> Abgestorbenes Gewebe muss operativ entfernt werden.</a:t>
            </a:r>
          </a:p>
          <a:p>
            <a:pPr>
              <a:buFont typeface="Arial" panose="020B0604020202020204" pitchFamily="34" charset="0"/>
              <a:buChar char="•"/>
            </a:pPr>
            <a:r>
              <a:rPr lang="de-DE" b="1" dirty="0">
                <a:latin typeface="Arial" panose="020B0604020202020204" pitchFamily="34" charset="0"/>
                <a:cs typeface="Arial" panose="020B0604020202020204" pitchFamily="34" charset="0"/>
              </a:rPr>
              <a:t>Eine Entzündung:</a:t>
            </a:r>
            <a:r>
              <a:rPr lang="de-DE" dirty="0">
                <a:latin typeface="Arial" panose="020B0604020202020204" pitchFamily="34" charset="0"/>
                <a:cs typeface="Arial" panose="020B0604020202020204" pitchFamily="34" charset="0"/>
              </a:rPr>
              <a:t> Ein offenes Druckgeschwür kann sich entzünden. Die infizierte Wunde kann bis in die Knochen vordringen und dort eine Knochenentzündung (Ostitis) und Knochenmarksentzündung (Osteomyelitis) auslösen.</a:t>
            </a:r>
          </a:p>
          <a:p>
            <a:pPr>
              <a:buFont typeface="Arial" panose="020B0604020202020204" pitchFamily="34" charset="0"/>
              <a:buChar char="•"/>
            </a:pPr>
            <a:r>
              <a:rPr lang="de-DE" b="1" dirty="0">
                <a:latin typeface="Arial" panose="020B0604020202020204" pitchFamily="34" charset="0"/>
                <a:cs typeface="Arial" panose="020B0604020202020204" pitchFamily="34" charset="0"/>
              </a:rPr>
              <a:t>Eine Blutvergiftung:</a:t>
            </a:r>
            <a:r>
              <a:rPr lang="de-DE" dirty="0">
                <a:latin typeface="Arial" panose="020B0604020202020204" pitchFamily="34" charset="0"/>
                <a:cs typeface="Arial" panose="020B0604020202020204" pitchFamily="34" charset="0"/>
              </a:rPr>
              <a:t> Schreitet die Keimausbreitung unbehandelt voran, kann es zu weiteren Entzündungen wie beispielsweise einer </a:t>
            </a:r>
            <a:r>
              <a:rPr lang="de-DE" dirty="0"/>
              <a:t>Lungenentzündung oder weiteren Knochenmarksentzündungen kommen. Auch eine Blutvergiftung (Sepsis) kann eine mögliche Folge sein.</a:t>
            </a:r>
          </a:p>
          <a:p>
            <a:endParaRPr lang="de-DE" dirty="0"/>
          </a:p>
        </p:txBody>
      </p:sp>
      <p:sp>
        <p:nvSpPr>
          <p:cNvPr id="4" name="Fußzeilenplatzhalter 3">
            <a:extLst>
              <a:ext uri="{FF2B5EF4-FFF2-40B4-BE49-F238E27FC236}">
                <a16:creationId xmlns:a16="http://schemas.microsoft.com/office/drawing/2014/main" id="{4BCD250A-C58B-6267-2777-9F1932B8F908}"/>
              </a:ext>
            </a:extLst>
          </p:cNvPr>
          <p:cNvSpPr>
            <a:spLocks noGrp="1"/>
          </p:cNvSpPr>
          <p:nvPr>
            <p:ph type="ftr" sz="quarter" idx="11"/>
          </p:nvPr>
        </p:nvSpPr>
        <p:spPr/>
        <p:txBody>
          <a:bodyPr/>
          <a:lstStyle/>
          <a:p>
            <a:r>
              <a:rPr lang="de-DE"/>
              <a:t>Nevzeta Epple</a:t>
            </a:r>
          </a:p>
        </p:txBody>
      </p:sp>
    </p:spTree>
    <p:extLst>
      <p:ext uri="{BB962C8B-B14F-4D97-AF65-F5344CB8AC3E}">
        <p14:creationId xmlns:p14="http://schemas.microsoft.com/office/powerpoint/2010/main" val="9771405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58B061B-C399-1D83-1C8B-4B817020094C}"/>
              </a:ext>
            </a:extLst>
          </p:cNvPr>
          <p:cNvSpPr>
            <a:spLocks noGrp="1"/>
          </p:cNvSpPr>
          <p:nvPr>
            <p:ph type="title"/>
          </p:nvPr>
        </p:nvSpPr>
        <p:spPr/>
        <p:txBody>
          <a:bodyPr/>
          <a:lstStyle/>
          <a:p>
            <a:r>
              <a:rPr lang="de-DE" dirty="0"/>
              <a:t>Therapie/ Behandlung</a:t>
            </a:r>
          </a:p>
        </p:txBody>
      </p:sp>
      <p:pic>
        <p:nvPicPr>
          <p:cNvPr id="4" name="Inhaltsplatzhalter 3">
            <a:extLst>
              <a:ext uri="{FF2B5EF4-FFF2-40B4-BE49-F238E27FC236}">
                <a16:creationId xmlns:a16="http://schemas.microsoft.com/office/drawing/2014/main" id="{1A2A7A26-7AF9-45B3-FA5D-D800667C98A3}"/>
              </a:ext>
            </a:extLst>
          </p:cNvPr>
          <p:cNvPicPr>
            <a:picLocks noGrp="1" noChangeAspect="1"/>
          </p:cNvPicPr>
          <p:nvPr>
            <p:ph idx="1"/>
          </p:nvPr>
        </p:nvPicPr>
        <p:blipFill>
          <a:blip r:embed="rId2"/>
          <a:stretch>
            <a:fillRect/>
          </a:stretch>
        </p:blipFill>
        <p:spPr>
          <a:xfrm>
            <a:off x="4247531" y="1825625"/>
            <a:ext cx="3696937" cy="4351338"/>
          </a:xfrm>
          <a:prstGeom prst="rect">
            <a:avLst/>
          </a:prstGeom>
        </p:spPr>
      </p:pic>
      <p:sp>
        <p:nvSpPr>
          <p:cNvPr id="5" name="Fußzeilenplatzhalter 4">
            <a:extLst>
              <a:ext uri="{FF2B5EF4-FFF2-40B4-BE49-F238E27FC236}">
                <a16:creationId xmlns:a16="http://schemas.microsoft.com/office/drawing/2014/main" id="{2F79B0E0-FB03-F7B0-2953-1A658E14ECCF}"/>
              </a:ext>
            </a:extLst>
          </p:cNvPr>
          <p:cNvSpPr>
            <a:spLocks noGrp="1"/>
          </p:cNvSpPr>
          <p:nvPr>
            <p:ph type="ftr" sz="quarter" idx="11"/>
          </p:nvPr>
        </p:nvSpPr>
        <p:spPr/>
        <p:txBody>
          <a:bodyPr/>
          <a:lstStyle/>
          <a:p>
            <a:r>
              <a:rPr lang="de-DE"/>
              <a:t>Nevzeta Epple</a:t>
            </a:r>
          </a:p>
        </p:txBody>
      </p:sp>
    </p:spTree>
    <p:extLst>
      <p:ext uri="{BB962C8B-B14F-4D97-AF65-F5344CB8AC3E}">
        <p14:creationId xmlns:p14="http://schemas.microsoft.com/office/powerpoint/2010/main" val="38041309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nhaltsplatzhalter 4">
            <a:extLst>
              <a:ext uri="{FF2B5EF4-FFF2-40B4-BE49-F238E27FC236}">
                <a16:creationId xmlns:a16="http://schemas.microsoft.com/office/drawing/2014/main" id="{3B4EBBB6-E147-D8C6-1164-6274C246BB81}"/>
              </a:ext>
            </a:extLst>
          </p:cNvPr>
          <p:cNvPicPr>
            <a:picLocks noGrp="1" noChangeAspect="1"/>
          </p:cNvPicPr>
          <p:nvPr>
            <p:ph sz="half" idx="1"/>
          </p:nvPr>
        </p:nvPicPr>
        <p:blipFill>
          <a:blip r:embed="rId2"/>
          <a:stretch>
            <a:fillRect/>
          </a:stretch>
        </p:blipFill>
        <p:spPr>
          <a:xfrm>
            <a:off x="411479" y="127794"/>
            <a:ext cx="4885055" cy="3120729"/>
          </a:xfrm>
          <a:prstGeom prst="rect">
            <a:avLst/>
          </a:prstGeom>
        </p:spPr>
      </p:pic>
      <p:pic>
        <p:nvPicPr>
          <p:cNvPr id="7" name="Inhaltsplatzhalter 6">
            <a:extLst>
              <a:ext uri="{FF2B5EF4-FFF2-40B4-BE49-F238E27FC236}">
                <a16:creationId xmlns:a16="http://schemas.microsoft.com/office/drawing/2014/main" id="{02EC86DF-809D-31C8-C324-301DF2EBC83A}"/>
              </a:ext>
            </a:extLst>
          </p:cNvPr>
          <p:cNvPicPr>
            <a:picLocks noGrp="1" noChangeAspect="1"/>
          </p:cNvPicPr>
          <p:nvPr>
            <p:ph sz="half" idx="2"/>
          </p:nvPr>
        </p:nvPicPr>
        <p:blipFill>
          <a:blip r:embed="rId3"/>
          <a:stretch>
            <a:fillRect/>
          </a:stretch>
        </p:blipFill>
        <p:spPr>
          <a:xfrm>
            <a:off x="5880101" y="892969"/>
            <a:ext cx="2874433" cy="1847850"/>
          </a:xfrm>
          <a:prstGeom prst="rect">
            <a:avLst/>
          </a:prstGeom>
        </p:spPr>
      </p:pic>
      <p:pic>
        <p:nvPicPr>
          <p:cNvPr id="6" name="Grafik 5">
            <a:extLst>
              <a:ext uri="{FF2B5EF4-FFF2-40B4-BE49-F238E27FC236}">
                <a16:creationId xmlns:a16="http://schemas.microsoft.com/office/drawing/2014/main" id="{EF866B46-60F9-061C-0BA5-9E0B36A1128B}"/>
              </a:ext>
            </a:extLst>
          </p:cNvPr>
          <p:cNvPicPr>
            <a:picLocks noChangeAspect="1"/>
          </p:cNvPicPr>
          <p:nvPr/>
        </p:nvPicPr>
        <p:blipFill>
          <a:blip r:embed="rId4"/>
          <a:stretch>
            <a:fillRect/>
          </a:stretch>
        </p:blipFill>
        <p:spPr>
          <a:xfrm>
            <a:off x="411480" y="3668554"/>
            <a:ext cx="3578529" cy="2681446"/>
          </a:xfrm>
          <a:prstGeom prst="rect">
            <a:avLst/>
          </a:prstGeom>
        </p:spPr>
      </p:pic>
      <p:pic>
        <p:nvPicPr>
          <p:cNvPr id="8" name="Grafik 7">
            <a:extLst>
              <a:ext uri="{FF2B5EF4-FFF2-40B4-BE49-F238E27FC236}">
                <a16:creationId xmlns:a16="http://schemas.microsoft.com/office/drawing/2014/main" id="{6A240A9C-5C81-D25D-4186-3402DB96288B}"/>
              </a:ext>
            </a:extLst>
          </p:cNvPr>
          <p:cNvPicPr>
            <a:picLocks noChangeAspect="1"/>
          </p:cNvPicPr>
          <p:nvPr/>
        </p:nvPicPr>
        <p:blipFill>
          <a:blip r:embed="rId5"/>
          <a:stretch>
            <a:fillRect/>
          </a:stretch>
        </p:blipFill>
        <p:spPr>
          <a:xfrm>
            <a:off x="4389119" y="3347912"/>
            <a:ext cx="4885055" cy="3002088"/>
          </a:xfrm>
          <a:prstGeom prst="rect">
            <a:avLst/>
          </a:prstGeom>
        </p:spPr>
      </p:pic>
      <p:pic>
        <p:nvPicPr>
          <p:cNvPr id="9" name="Grafik 8">
            <a:extLst>
              <a:ext uri="{FF2B5EF4-FFF2-40B4-BE49-F238E27FC236}">
                <a16:creationId xmlns:a16="http://schemas.microsoft.com/office/drawing/2014/main" id="{8664ACAD-0DB8-14C4-2283-06325BE486B7}"/>
              </a:ext>
            </a:extLst>
          </p:cNvPr>
          <p:cNvPicPr>
            <a:picLocks noChangeAspect="1"/>
          </p:cNvPicPr>
          <p:nvPr/>
        </p:nvPicPr>
        <p:blipFill>
          <a:blip r:embed="rId6"/>
          <a:stretch>
            <a:fillRect/>
          </a:stretch>
        </p:blipFill>
        <p:spPr>
          <a:xfrm>
            <a:off x="9150032" y="892969"/>
            <a:ext cx="2466975" cy="1847850"/>
          </a:xfrm>
          <a:prstGeom prst="rect">
            <a:avLst/>
          </a:prstGeom>
        </p:spPr>
      </p:pic>
      <p:sp>
        <p:nvSpPr>
          <p:cNvPr id="10" name="Fußzeilenplatzhalter 9">
            <a:extLst>
              <a:ext uri="{FF2B5EF4-FFF2-40B4-BE49-F238E27FC236}">
                <a16:creationId xmlns:a16="http://schemas.microsoft.com/office/drawing/2014/main" id="{828F7BAB-A164-1352-7976-2A41F61D10DD}"/>
              </a:ext>
            </a:extLst>
          </p:cNvPr>
          <p:cNvSpPr>
            <a:spLocks noGrp="1"/>
          </p:cNvSpPr>
          <p:nvPr>
            <p:ph type="ftr" sz="quarter" idx="11"/>
          </p:nvPr>
        </p:nvSpPr>
        <p:spPr/>
        <p:txBody>
          <a:bodyPr/>
          <a:lstStyle/>
          <a:p>
            <a:r>
              <a:rPr lang="de-DE"/>
              <a:t>Nevzeta Epple</a:t>
            </a:r>
          </a:p>
        </p:txBody>
      </p:sp>
    </p:spTree>
    <p:extLst>
      <p:ext uri="{BB962C8B-B14F-4D97-AF65-F5344CB8AC3E}">
        <p14:creationId xmlns:p14="http://schemas.microsoft.com/office/powerpoint/2010/main" val="21593154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089EDE49-C153-1D78-EBEE-F7E23C577E87}"/>
              </a:ext>
            </a:extLst>
          </p:cNvPr>
          <p:cNvSpPr>
            <a:spLocks noGrp="1"/>
          </p:cNvSpPr>
          <p:nvPr>
            <p:ph sz="half" idx="1"/>
          </p:nvPr>
        </p:nvSpPr>
        <p:spPr>
          <a:xfrm>
            <a:off x="838200" y="599440"/>
            <a:ext cx="5257800" cy="5577523"/>
          </a:xfrm>
        </p:spPr>
        <p:txBody>
          <a:bodyPr>
            <a:normAutofit/>
          </a:bodyPr>
          <a:lstStyle/>
          <a:p>
            <a:r>
              <a:rPr lang="de-DE" sz="1600" dirty="0">
                <a:latin typeface="Arial" panose="020B0604020202020204" pitchFamily="34" charset="0"/>
                <a:cs typeface="Arial" panose="020B0604020202020204" pitchFamily="34" charset="0"/>
              </a:rPr>
              <a:t>die operative Therapie: chirurgische(s) </a:t>
            </a:r>
            <a:r>
              <a:rPr lang="de-DE" sz="1600" dirty="0" err="1">
                <a:latin typeface="Arial" panose="020B0604020202020204" pitchFamily="34" charset="0"/>
                <a:cs typeface="Arial" panose="020B0604020202020204" pitchFamily="34" charset="0"/>
              </a:rPr>
              <a:t>Débridement</a:t>
            </a:r>
            <a:r>
              <a:rPr lang="de-DE" sz="1600" dirty="0">
                <a:latin typeface="Arial" panose="020B0604020202020204" pitchFamily="34" charset="0"/>
                <a:cs typeface="Arial" panose="020B0604020202020204" pitchFamily="34" charset="0"/>
              </a:rPr>
              <a:t>(s) zur Wundreinigung und Wundkonditionierung, evtl. mit anschließender Defektabdeckung</a:t>
            </a:r>
          </a:p>
        </p:txBody>
      </p:sp>
      <p:pic>
        <p:nvPicPr>
          <p:cNvPr id="5" name="Grafik 4">
            <a:extLst>
              <a:ext uri="{FF2B5EF4-FFF2-40B4-BE49-F238E27FC236}">
                <a16:creationId xmlns:a16="http://schemas.microsoft.com/office/drawing/2014/main" id="{D6984501-5C2B-203C-F4FC-4AA51B8E902E}"/>
              </a:ext>
            </a:extLst>
          </p:cNvPr>
          <p:cNvPicPr>
            <a:picLocks noChangeAspect="1"/>
          </p:cNvPicPr>
          <p:nvPr/>
        </p:nvPicPr>
        <p:blipFill>
          <a:blip r:embed="rId2"/>
          <a:stretch>
            <a:fillRect/>
          </a:stretch>
        </p:blipFill>
        <p:spPr>
          <a:xfrm>
            <a:off x="2468880" y="1690611"/>
            <a:ext cx="7274560" cy="4354589"/>
          </a:xfrm>
          <a:prstGeom prst="rect">
            <a:avLst/>
          </a:prstGeom>
        </p:spPr>
      </p:pic>
      <p:sp>
        <p:nvSpPr>
          <p:cNvPr id="10" name="Fußzeilenplatzhalter 9">
            <a:extLst>
              <a:ext uri="{FF2B5EF4-FFF2-40B4-BE49-F238E27FC236}">
                <a16:creationId xmlns:a16="http://schemas.microsoft.com/office/drawing/2014/main" id="{F3C95633-66B2-149B-E246-BB8B8C1D2782}"/>
              </a:ext>
            </a:extLst>
          </p:cNvPr>
          <p:cNvSpPr>
            <a:spLocks noGrp="1"/>
          </p:cNvSpPr>
          <p:nvPr>
            <p:ph type="ftr" sz="quarter" idx="11"/>
          </p:nvPr>
        </p:nvSpPr>
        <p:spPr/>
        <p:txBody>
          <a:bodyPr/>
          <a:lstStyle/>
          <a:p>
            <a:r>
              <a:rPr lang="de-DE"/>
              <a:t>Nevzeta Epple</a:t>
            </a:r>
          </a:p>
        </p:txBody>
      </p:sp>
    </p:spTree>
    <p:extLst>
      <p:ext uri="{BB962C8B-B14F-4D97-AF65-F5344CB8AC3E}">
        <p14:creationId xmlns:p14="http://schemas.microsoft.com/office/powerpoint/2010/main" val="39387279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81B7228-7810-7CC2-D267-43D86D8D25C9}"/>
              </a:ext>
            </a:extLst>
          </p:cNvPr>
          <p:cNvSpPr>
            <a:spLocks noGrp="1"/>
          </p:cNvSpPr>
          <p:nvPr>
            <p:ph type="title"/>
          </p:nvPr>
        </p:nvSpPr>
        <p:spPr/>
        <p:txBody>
          <a:bodyPr/>
          <a:lstStyle/>
          <a:p>
            <a:r>
              <a:rPr lang="de-DE" dirty="0"/>
              <a:t>Risikofaktoren/ Ursachen</a:t>
            </a:r>
          </a:p>
        </p:txBody>
      </p:sp>
      <p:pic>
        <p:nvPicPr>
          <p:cNvPr id="5" name="Inhaltsplatzhalter 4">
            <a:extLst>
              <a:ext uri="{FF2B5EF4-FFF2-40B4-BE49-F238E27FC236}">
                <a16:creationId xmlns:a16="http://schemas.microsoft.com/office/drawing/2014/main" id="{F78E3818-4684-BA40-751F-345880AF8588}"/>
              </a:ext>
            </a:extLst>
          </p:cNvPr>
          <p:cNvPicPr>
            <a:picLocks noGrp="1" noChangeAspect="1"/>
          </p:cNvPicPr>
          <p:nvPr>
            <p:ph sz="half" idx="1"/>
          </p:nvPr>
        </p:nvPicPr>
        <p:blipFill>
          <a:blip r:embed="rId2"/>
          <a:stretch>
            <a:fillRect/>
          </a:stretch>
        </p:blipFill>
        <p:spPr>
          <a:xfrm>
            <a:off x="838200" y="2058194"/>
            <a:ext cx="5181600" cy="3886200"/>
          </a:xfrm>
          <a:prstGeom prst="rect">
            <a:avLst/>
          </a:prstGeom>
        </p:spPr>
      </p:pic>
      <p:pic>
        <p:nvPicPr>
          <p:cNvPr id="6" name="Inhaltsplatzhalter 5">
            <a:extLst>
              <a:ext uri="{FF2B5EF4-FFF2-40B4-BE49-F238E27FC236}">
                <a16:creationId xmlns:a16="http://schemas.microsoft.com/office/drawing/2014/main" id="{138969EE-DC32-F332-B290-BC6089A536ED}"/>
              </a:ext>
            </a:extLst>
          </p:cNvPr>
          <p:cNvPicPr>
            <a:picLocks noGrp="1" noChangeAspect="1"/>
          </p:cNvPicPr>
          <p:nvPr>
            <p:ph sz="half" idx="2"/>
          </p:nvPr>
        </p:nvPicPr>
        <p:blipFill>
          <a:blip r:embed="rId3"/>
          <a:stretch>
            <a:fillRect/>
          </a:stretch>
        </p:blipFill>
        <p:spPr>
          <a:xfrm>
            <a:off x="6172200" y="2058194"/>
            <a:ext cx="5181600" cy="3886200"/>
          </a:xfrm>
          <a:prstGeom prst="rect">
            <a:avLst/>
          </a:prstGeom>
        </p:spPr>
      </p:pic>
      <p:sp>
        <p:nvSpPr>
          <p:cNvPr id="7" name="Fußzeilenplatzhalter 6">
            <a:extLst>
              <a:ext uri="{FF2B5EF4-FFF2-40B4-BE49-F238E27FC236}">
                <a16:creationId xmlns:a16="http://schemas.microsoft.com/office/drawing/2014/main" id="{1A45D6B7-3F55-334B-1FB9-349007555143}"/>
              </a:ext>
            </a:extLst>
          </p:cNvPr>
          <p:cNvSpPr>
            <a:spLocks noGrp="1"/>
          </p:cNvSpPr>
          <p:nvPr>
            <p:ph type="ftr" sz="quarter" idx="11"/>
          </p:nvPr>
        </p:nvSpPr>
        <p:spPr/>
        <p:txBody>
          <a:bodyPr/>
          <a:lstStyle/>
          <a:p>
            <a:r>
              <a:rPr lang="de-DE"/>
              <a:t>Nevzeta Epple</a:t>
            </a:r>
          </a:p>
        </p:txBody>
      </p:sp>
    </p:spTree>
    <p:extLst>
      <p:ext uri="{BB962C8B-B14F-4D97-AF65-F5344CB8AC3E}">
        <p14:creationId xmlns:p14="http://schemas.microsoft.com/office/powerpoint/2010/main" val="193913694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CEE49B5-A163-25AC-7392-26D4CFAE7A32}"/>
              </a:ext>
            </a:extLst>
          </p:cNvPr>
          <p:cNvSpPr>
            <a:spLocks noGrp="1"/>
          </p:cNvSpPr>
          <p:nvPr>
            <p:ph type="title"/>
          </p:nvPr>
        </p:nvSpPr>
        <p:spPr>
          <a:xfrm>
            <a:off x="838200" y="365125"/>
            <a:ext cx="10515600" cy="681355"/>
          </a:xfrm>
        </p:spPr>
        <p:txBody>
          <a:bodyPr>
            <a:normAutofit fontScale="90000"/>
          </a:bodyPr>
          <a:lstStyle/>
          <a:p>
            <a:pPr marL="457200" indent="-457200">
              <a:buFont typeface="Wingdings" panose="05000000000000000000" pitchFamily="2" charset="2"/>
              <a:buChar char="§"/>
            </a:pPr>
            <a:r>
              <a:rPr lang="de-DE" sz="2700" dirty="0">
                <a:latin typeface="Arial" panose="020B0604020202020204" pitchFamily="34" charset="0"/>
                <a:cs typeface="Arial" panose="020B0604020202020204" pitchFamily="34" charset="0"/>
              </a:rPr>
              <a:t>konservative Wundbehandlung: an die Wundheilungsphase angepasste, idealfeuchte Wundversorgung </a:t>
            </a:r>
            <a:br>
              <a:rPr lang="de-DE" sz="4400" dirty="0">
                <a:latin typeface="Arial" panose="020B0604020202020204" pitchFamily="34" charset="0"/>
                <a:cs typeface="Arial" panose="020B0604020202020204" pitchFamily="34" charset="0"/>
              </a:rPr>
            </a:br>
            <a:endParaRPr lang="de-DE" dirty="0"/>
          </a:p>
        </p:txBody>
      </p:sp>
      <p:pic>
        <p:nvPicPr>
          <p:cNvPr id="4" name="Inhaltsplatzhalter 3">
            <a:extLst>
              <a:ext uri="{FF2B5EF4-FFF2-40B4-BE49-F238E27FC236}">
                <a16:creationId xmlns:a16="http://schemas.microsoft.com/office/drawing/2014/main" id="{637E25AB-43CA-2913-BB0A-EB6E03DF1DF8}"/>
              </a:ext>
            </a:extLst>
          </p:cNvPr>
          <p:cNvPicPr>
            <a:picLocks noGrp="1" noChangeAspect="1"/>
          </p:cNvPicPr>
          <p:nvPr>
            <p:ph idx="1"/>
          </p:nvPr>
        </p:nvPicPr>
        <p:blipFill>
          <a:blip r:embed="rId2"/>
          <a:stretch>
            <a:fillRect/>
          </a:stretch>
        </p:blipFill>
        <p:spPr>
          <a:xfrm>
            <a:off x="955040" y="1371600"/>
            <a:ext cx="5994400" cy="4795203"/>
          </a:xfrm>
          <a:prstGeom prst="rect">
            <a:avLst/>
          </a:prstGeom>
        </p:spPr>
      </p:pic>
      <p:sp>
        <p:nvSpPr>
          <p:cNvPr id="6" name="Textfeld 5">
            <a:extLst>
              <a:ext uri="{FF2B5EF4-FFF2-40B4-BE49-F238E27FC236}">
                <a16:creationId xmlns:a16="http://schemas.microsoft.com/office/drawing/2014/main" id="{11282383-2EA8-548E-FE21-0EEBA8F0AE76}"/>
              </a:ext>
            </a:extLst>
          </p:cNvPr>
          <p:cNvSpPr txBox="1"/>
          <p:nvPr/>
        </p:nvSpPr>
        <p:spPr>
          <a:xfrm>
            <a:off x="7244080" y="2153920"/>
            <a:ext cx="4257040" cy="1754326"/>
          </a:xfrm>
          <a:prstGeom prst="rect">
            <a:avLst/>
          </a:prstGeom>
          <a:noFill/>
        </p:spPr>
        <p:txBody>
          <a:bodyPr wrap="square">
            <a:spAutoFit/>
          </a:bodyPr>
          <a:lstStyle/>
          <a:p>
            <a:r>
              <a:rPr lang="de-DE" sz="1800" b="1" dirty="0">
                <a:solidFill>
                  <a:srgbClr val="000000"/>
                </a:solidFill>
                <a:effectLst/>
                <a:latin typeface="verdana" panose="020B0604030504040204" pitchFamily="34" charset="0"/>
              </a:rPr>
              <a:t>Abb.: Welker, W. (2003): Dekubitus-Wundbehandlung, in: Dekubitus, vorbeugen und behandeln, </a:t>
            </a:r>
            <a:endParaRPr lang="de-DE" dirty="0"/>
          </a:p>
          <a:p>
            <a:r>
              <a:rPr lang="de-DE" sz="1800" b="1" dirty="0">
                <a:solidFill>
                  <a:srgbClr val="000000"/>
                </a:solidFill>
                <a:effectLst/>
                <a:latin typeface="verdana" panose="020B0604030504040204" pitchFamily="34" charset="0"/>
              </a:rPr>
              <a:t>ASBH-Ratgeber 11, ISBN 3-934821-03-0.</a:t>
            </a:r>
            <a:endParaRPr lang="de-DE" dirty="0"/>
          </a:p>
        </p:txBody>
      </p:sp>
      <p:sp>
        <p:nvSpPr>
          <p:cNvPr id="7" name="Fußzeilenplatzhalter 6">
            <a:extLst>
              <a:ext uri="{FF2B5EF4-FFF2-40B4-BE49-F238E27FC236}">
                <a16:creationId xmlns:a16="http://schemas.microsoft.com/office/drawing/2014/main" id="{7620A734-4B31-9FE6-EAAE-778E5B97341A}"/>
              </a:ext>
            </a:extLst>
          </p:cNvPr>
          <p:cNvSpPr>
            <a:spLocks noGrp="1"/>
          </p:cNvSpPr>
          <p:nvPr>
            <p:ph type="ftr" sz="quarter" idx="11"/>
          </p:nvPr>
        </p:nvSpPr>
        <p:spPr/>
        <p:txBody>
          <a:bodyPr/>
          <a:lstStyle/>
          <a:p>
            <a:r>
              <a:rPr lang="de-DE"/>
              <a:t>Nevzeta Epple</a:t>
            </a:r>
          </a:p>
        </p:txBody>
      </p:sp>
    </p:spTree>
    <p:extLst>
      <p:ext uri="{BB962C8B-B14F-4D97-AF65-F5344CB8AC3E}">
        <p14:creationId xmlns:p14="http://schemas.microsoft.com/office/powerpoint/2010/main" val="6409460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2E9C84C-8395-B017-6715-9DC7C63CDEB6}"/>
              </a:ext>
            </a:extLst>
          </p:cNvPr>
          <p:cNvSpPr>
            <a:spLocks noGrp="1"/>
          </p:cNvSpPr>
          <p:nvPr>
            <p:ph type="title"/>
          </p:nvPr>
        </p:nvSpPr>
        <p:spPr/>
        <p:txBody>
          <a:bodyPr/>
          <a:lstStyle/>
          <a:p>
            <a:r>
              <a:rPr lang="de-DE" dirty="0"/>
              <a:t>Quelle:</a:t>
            </a:r>
          </a:p>
        </p:txBody>
      </p:sp>
      <p:sp>
        <p:nvSpPr>
          <p:cNvPr id="3" name="Inhaltsplatzhalter 2">
            <a:extLst>
              <a:ext uri="{FF2B5EF4-FFF2-40B4-BE49-F238E27FC236}">
                <a16:creationId xmlns:a16="http://schemas.microsoft.com/office/drawing/2014/main" id="{707AA6F1-58E1-E1CB-1203-957034975E27}"/>
              </a:ext>
            </a:extLst>
          </p:cNvPr>
          <p:cNvSpPr>
            <a:spLocks noGrp="1"/>
          </p:cNvSpPr>
          <p:nvPr>
            <p:ph idx="1"/>
          </p:nvPr>
        </p:nvSpPr>
        <p:spPr>
          <a:xfrm>
            <a:off x="492760" y="1541145"/>
            <a:ext cx="10515600" cy="4351338"/>
          </a:xfrm>
        </p:spPr>
        <p:txBody>
          <a:bodyPr>
            <a:normAutofit fontScale="92500" lnSpcReduction="10000"/>
          </a:bodyPr>
          <a:lstStyle/>
          <a:p>
            <a:r>
              <a:rPr lang="de-DE" sz="1200" dirty="0">
                <a:latin typeface="Arial" panose="020B0604020202020204" pitchFamily="34" charset="0"/>
                <a:cs typeface="Arial" panose="020B0604020202020204" pitchFamily="34" charset="0"/>
                <a:hlinkClick r:id="rId2"/>
              </a:rPr>
              <a:t>https://da-dk.facebook.com/ICWev/posts/1166465070231193</a:t>
            </a:r>
            <a:endParaRPr lang="de-DE" sz="1200" dirty="0">
              <a:latin typeface="Arial" panose="020B0604020202020204" pitchFamily="34" charset="0"/>
              <a:cs typeface="Arial" panose="020B0604020202020204" pitchFamily="34" charset="0"/>
            </a:endParaRPr>
          </a:p>
          <a:p>
            <a:r>
              <a:rPr lang="de-DE" sz="1200" dirty="0">
                <a:latin typeface="Arial" panose="020B0604020202020204" pitchFamily="34" charset="0"/>
                <a:cs typeface="Arial" panose="020B0604020202020204" pitchFamily="34" charset="0"/>
                <a:hlinkClick r:id="rId3"/>
              </a:rPr>
              <a:t>https://flexikon.doccheck.com/de/Dekubitus</a:t>
            </a:r>
            <a:endParaRPr lang="de-DE" sz="1200" dirty="0">
              <a:latin typeface="Arial" panose="020B0604020202020204" pitchFamily="34" charset="0"/>
              <a:cs typeface="Arial" panose="020B0604020202020204" pitchFamily="34" charset="0"/>
            </a:endParaRPr>
          </a:p>
          <a:p>
            <a:r>
              <a:rPr lang="de-DE" sz="1200" dirty="0">
                <a:latin typeface="Arial" panose="020B0604020202020204" pitchFamily="34" charset="0"/>
                <a:cs typeface="Arial" panose="020B0604020202020204" pitchFamily="34" charset="0"/>
                <a:hlinkClick r:id="rId4"/>
              </a:rPr>
              <a:t>https://www.slideserve.com/misu/dekubitus</a:t>
            </a:r>
            <a:endParaRPr lang="de-DE" sz="1200" dirty="0">
              <a:latin typeface="Arial" panose="020B0604020202020204" pitchFamily="34" charset="0"/>
              <a:cs typeface="Arial" panose="020B0604020202020204" pitchFamily="34" charset="0"/>
            </a:endParaRPr>
          </a:p>
          <a:p>
            <a:r>
              <a:rPr lang="de-DE" sz="1200" dirty="0">
                <a:latin typeface="Arial" panose="020B0604020202020204" pitchFamily="34" charset="0"/>
                <a:cs typeface="Arial" panose="020B0604020202020204" pitchFamily="34" charset="0"/>
                <a:hlinkClick r:id="rId5"/>
              </a:rPr>
              <a:t>https://www.gesundheitsinformation.de/druckgeschwuer-dekubitus.html</a:t>
            </a:r>
            <a:endParaRPr lang="de-DE" sz="1200" dirty="0">
              <a:latin typeface="Arial" panose="020B0604020202020204" pitchFamily="34" charset="0"/>
              <a:cs typeface="Arial" panose="020B0604020202020204" pitchFamily="34" charset="0"/>
            </a:endParaRPr>
          </a:p>
          <a:p>
            <a:r>
              <a:rPr lang="de-DE" sz="1200" dirty="0">
                <a:latin typeface="Arial" panose="020B0604020202020204" pitchFamily="34" charset="0"/>
                <a:cs typeface="Arial" panose="020B0604020202020204" pitchFamily="34" charset="0"/>
                <a:hlinkClick r:id="rId6"/>
              </a:rPr>
              <a:t>https://www.draco.de/dekubitus/</a:t>
            </a:r>
            <a:endParaRPr lang="de-DE" sz="1200" dirty="0">
              <a:latin typeface="Arial" panose="020B0604020202020204" pitchFamily="34" charset="0"/>
              <a:cs typeface="Arial" panose="020B0604020202020204" pitchFamily="34" charset="0"/>
            </a:endParaRPr>
          </a:p>
          <a:p>
            <a:r>
              <a:rPr lang="de-DE" sz="1200" dirty="0">
                <a:latin typeface="Arial" panose="020B0604020202020204" pitchFamily="34" charset="0"/>
                <a:cs typeface="Arial" panose="020B0604020202020204" pitchFamily="34" charset="0"/>
                <a:hlinkClick r:id="rId7"/>
              </a:rPr>
              <a:t>https://mediset.de/dekubitus/</a:t>
            </a:r>
            <a:endParaRPr lang="de-DE" sz="1200" dirty="0">
              <a:latin typeface="Arial" panose="020B0604020202020204" pitchFamily="34" charset="0"/>
              <a:cs typeface="Arial" panose="020B0604020202020204" pitchFamily="34" charset="0"/>
            </a:endParaRPr>
          </a:p>
          <a:p>
            <a:r>
              <a:rPr lang="de-DE" sz="1200" dirty="0">
                <a:latin typeface="Arial" panose="020B0604020202020204" pitchFamily="34" charset="0"/>
                <a:cs typeface="Arial" panose="020B0604020202020204" pitchFamily="34" charset="0"/>
                <a:hlinkClick r:id="rId8"/>
              </a:rPr>
              <a:t>https://www.pflege.de/krankheiten/dekubitus/grade-stadien/</a:t>
            </a:r>
            <a:endParaRPr lang="de-DE" sz="1200" dirty="0">
              <a:latin typeface="Arial" panose="020B0604020202020204" pitchFamily="34" charset="0"/>
              <a:cs typeface="Arial" panose="020B0604020202020204" pitchFamily="34" charset="0"/>
            </a:endParaRPr>
          </a:p>
          <a:p>
            <a:r>
              <a:rPr lang="de-DE" sz="1200" dirty="0">
                <a:latin typeface="Arial" panose="020B0604020202020204" pitchFamily="34" charset="0"/>
                <a:cs typeface="Arial" panose="020B0604020202020204" pitchFamily="34" charset="0"/>
                <a:hlinkClick r:id="rId9"/>
              </a:rPr>
              <a:t>https://www.mooci.org/allgemeine-dermatologie/druckgeschwuer-dekubitus/</a:t>
            </a:r>
            <a:endParaRPr lang="de-DE" sz="1200" dirty="0">
              <a:latin typeface="Arial" panose="020B0604020202020204" pitchFamily="34" charset="0"/>
              <a:cs typeface="Arial" panose="020B0604020202020204" pitchFamily="34" charset="0"/>
            </a:endParaRPr>
          </a:p>
          <a:p>
            <a:r>
              <a:rPr lang="de-DE" sz="1200" dirty="0">
                <a:latin typeface="Arial" panose="020B0604020202020204" pitchFamily="34" charset="0"/>
                <a:cs typeface="Arial" panose="020B0604020202020204" pitchFamily="34" charset="0"/>
                <a:hlinkClick r:id="rId10"/>
              </a:rPr>
              <a:t>https://www.claravital.de/ratgeber/gesundheitsratgeber/Dekubitus</a:t>
            </a:r>
            <a:endParaRPr lang="de-DE" sz="1200" dirty="0">
              <a:latin typeface="Arial" panose="020B0604020202020204" pitchFamily="34" charset="0"/>
              <a:cs typeface="Arial" panose="020B0604020202020204" pitchFamily="34" charset="0"/>
            </a:endParaRPr>
          </a:p>
          <a:p>
            <a:r>
              <a:rPr lang="de-DE" sz="1200" dirty="0">
                <a:latin typeface="Arial" panose="020B0604020202020204" pitchFamily="34" charset="0"/>
                <a:cs typeface="Arial" panose="020B0604020202020204" pitchFamily="34" charset="0"/>
                <a:hlinkClick r:id="rId11"/>
              </a:rPr>
              <a:t>https://docplayer.org/14439933-Klassifikation-dekubitus-nach-epuap-european-pressure-ulcer-advisory-panel.html</a:t>
            </a:r>
            <a:endParaRPr lang="de-DE" sz="1200" dirty="0">
              <a:latin typeface="Arial" panose="020B0604020202020204" pitchFamily="34" charset="0"/>
              <a:cs typeface="Arial" panose="020B0604020202020204" pitchFamily="34" charset="0"/>
            </a:endParaRPr>
          </a:p>
          <a:p>
            <a:r>
              <a:rPr lang="de-DE" sz="1200" dirty="0">
                <a:latin typeface="Arial" panose="020B0604020202020204" pitchFamily="34" charset="0"/>
                <a:cs typeface="Arial" panose="020B0604020202020204" pitchFamily="34" charset="0"/>
                <a:hlinkClick r:id="rId12"/>
              </a:rPr>
              <a:t>https://www.pflege.de/krankheiten/dekubitus/</a:t>
            </a:r>
            <a:endParaRPr lang="de-DE" sz="1200" dirty="0">
              <a:latin typeface="Arial" panose="020B0604020202020204" pitchFamily="34" charset="0"/>
              <a:cs typeface="Arial" panose="020B0604020202020204" pitchFamily="34" charset="0"/>
            </a:endParaRPr>
          </a:p>
          <a:p>
            <a:r>
              <a:rPr lang="de-DE" sz="1200" dirty="0">
                <a:latin typeface="Arial" panose="020B0604020202020204" pitchFamily="34" charset="0"/>
                <a:cs typeface="Arial" panose="020B0604020202020204" pitchFamily="34" charset="0"/>
                <a:hlinkClick r:id="rId13"/>
              </a:rPr>
              <a:t>https://m.facebook.com/vemundo/photos/a.710011235856633/1532515166939565/</a:t>
            </a:r>
            <a:endParaRPr lang="de-DE" sz="1200" dirty="0">
              <a:latin typeface="Arial" panose="020B0604020202020204" pitchFamily="34" charset="0"/>
              <a:cs typeface="Arial" panose="020B0604020202020204" pitchFamily="34" charset="0"/>
            </a:endParaRPr>
          </a:p>
          <a:p>
            <a:r>
              <a:rPr lang="de-DE" sz="1200" dirty="0">
                <a:latin typeface="Arial" panose="020B0604020202020204" pitchFamily="34" charset="0"/>
                <a:cs typeface="Arial" panose="020B0604020202020204" pitchFamily="34" charset="0"/>
              </a:rPr>
              <a:t>https://vistalt.de/dokumentation/norton-scala/</a:t>
            </a:r>
          </a:p>
          <a:p>
            <a:r>
              <a:rPr lang="de-DE" sz="1200" dirty="0">
                <a:latin typeface="Arial" panose="020B0604020202020204" pitchFamily="34" charset="0"/>
                <a:cs typeface="Arial" panose="020B0604020202020204" pitchFamily="34" charset="0"/>
                <a:hlinkClick r:id="rId14">
                  <a:extLst>
                    <a:ext uri="{A12FA001-AC4F-418D-AE19-62706E023703}">
                      <ahyp:hlinkClr xmlns:ahyp="http://schemas.microsoft.com/office/drawing/2018/hyperlinkcolor" val="tx"/>
                    </a:ext>
                  </a:extLst>
                </a:hlinkClick>
              </a:rPr>
              <a:t>https://www.sankt-augustinus-krankenhaus.de/dekubitus-druckgeschwuere</a:t>
            </a:r>
            <a:endParaRPr lang="de-DE" sz="1200" dirty="0">
              <a:latin typeface="Arial" panose="020B0604020202020204" pitchFamily="34" charset="0"/>
              <a:cs typeface="Arial" panose="020B0604020202020204" pitchFamily="34" charset="0"/>
            </a:endParaRPr>
          </a:p>
          <a:p>
            <a:r>
              <a:rPr lang="de-DE" sz="1200" dirty="0">
                <a:latin typeface="Arial" panose="020B0604020202020204" pitchFamily="34" charset="0"/>
                <a:cs typeface="Arial" panose="020B0604020202020204" pitchFamily="34" charset="0"/>
                <a:hlinkClick r:id="rId15"/>
              </a:rPr>
              <a:t>https://www.dekubitus.de/pw-tipps/mikrolagerung</a:t>
            </a:r>
            <a:endParaRPr lang="de-DE" sz="1200" dirty="0">
              <a:latin typeface="Arial" panose="020B0604020202020204" pitchFamily="34" charset="0"/>
              <a:cs typeface="Arial" panose="020B0604020202020204" pitchFamily="34" charset="0"/>
            </a:endParaRPr>
          </a:p>
          <a:p>
            <a:r>
              <a:rPr lang="de-DE" sz="1200" dirty="0">
                <a:latin typeface="Arial" panose="020B0604020202020204" pitchFamily="34" charset="0"/>
                <a:cs typeface="Arial" panose="020B0604020202020204" pitchFamily="34" charset="0"/>
                <a:hlinkClick r:id="rId16"/>
              </a:rPr>
              <a:t>https://www.burbach-goetz.de/pflege-und-versorgung/xxl-produkte/invacare-softform-active-2-rx-anti-dekubitus-matratze-hybrid-system-wechseldruck-weichlagerung-in-einem-system-bis-grad-4-bis-247-kg/a-14354</a:t>
            </a:r>
            <a:endParaRPr lang="de-DE" sz="1200" dirty="0">
              <a:latin typeface="Arial" panose="020B0604020202020204" pitchFamily="34" charset="0"/>
              <a:cs typeface="Arial" panose="020B0604020202020204" pitchFamily="34" charset="0"/>
            </a:endParaRPr>
          </a:p>
        </p:txBody>
      </p:sp>
      <p:sp>
        <p:nvSpPr>
          <p:cNvPr id="4" name="Fußzeilenplatzhalter 3">
            <a:extLst>
              <a:ext uri="{FF2B5EF4-FFF2-40B4-BE49-F238E27FC236}">
                <a16:creationId xmlns:a16="http://schemas.microsoft.com/office/drawing/2014/main" id="{4039C534-5B5C-382F-2895-64404769E77B}"/>
              </a:ext>
            </a:extLst>
          </p:cNvPr>
          <p:cNvSpPr>
            <a:spLocks noGrp="1"/>
          </p:cNvSpPr>
          <p:nvPr>
            <p:ph type="ftr" sz="quarter" idx="11"/>
          </p:nvPr>
        </p:nvSpPr>
        <p:spPr/>
        <p:txBody>
          <a:bodyPr/>
          <a:lstStyle/>
          <a:p>
            <a:r>
              <a:rPr lang="de-DE"/>
              <a:t>Nevzeta Epple</a:t>
            </a:r>
          </a:p>
        </p:txBody>
      </p:sp>
    </p:spTree>
    <p:extLst>
      <p:ext uri="{BB962C8B-B14F-4D97-AF65-F5344CB8AC3E}">
        <p14:creationId xmlns:p14="http://schemas.microsoft.com/office/powerpoint/2010/main" val="40032618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4522BF0-5829-08EF-373B-E98E5879A86E}"/>
              </a:ext>
            </a:extLst>
          </p:cNvPr>
          <p:cNvSpPr>
            <a:spLocks noGrp="1"/>
          </p:cNvSpPr>
          <p:nvPr>
            <p:ph type="title"/>
          </p:nvPr>
        </p:nvSpPr>
        <p:spPr/>
        <p:txBody>
          <a:bodyPr/>
          <a:lstStyle/>
          <a:p>
            <a:r>
              <a:rPr lang="de-DE" dirty="0"/>
              <a:t>Quelle:</a:t>
            </a:r>
          </a:p>
        </p:txBody>
      </p:sp>
      <p:sp>
        <p:nvSpPr>
          <p:cNvPr id="3" name="Inhaltsplatzhalter 2">
            <a:extLst>
              <a:ext uri="{FF2B5EF4-FFF2-40B4-BE49-F238E27FC236}">
                <a16:creationId xmlns:a16="http://schemas.microsoft.com/office/drawing/2014/main" id="{FA7ADB4C-DC49-BCD9-B2F1-9238A258A124}"/>
              </a:ext>
            </a:extLst>
          </p:cNvPr>
          <p:cNvSpPr>
            <a:spLocks noGrp="1"/>
          </p:cNvSpPr>
          <p:nvPr>
            <p:ph idx="1"/>
          </p:nvPr>
        </p:nvSpPr>
        <p:spPr/>
        <p:txBody>
          <a:bodyPr>
            <a:normAutofit lnSpcReduction="10000"/>
          </a:bodyPr>
          <a:lstStyle/>
          <a:p>
            <a:r>
              <a:rPr lang="de-DE" sz="1400" dirty="0">
                <a:latin typeface="Arial" panose="020B0604020202020204" pitchFamily="34" charset="0"/>
                <a:cs typeface="Arial" panose="020B0604020202020204" pitchFamily="34" charset="0"/>
                <a:hlinkClick r:id="rId2"/>
              </a:rPr>
              <a:t>https://rehaservice.at/produkte/matratzen-und-antidekubitussysteme</a:t>
            </a:r>
            <a:endParaRPr lang="de-DE" sz="1400" dirty="0">
              <a:latin typeface="Arial" panose="020B0604020202020204" pitchFamily="34" charset="0"/>
              <a:cs typeface="Arial" panose="020B0604020202020204" pitchFamily="34" charset="0"/>
            </a:endParaRPr>
          </a:p>
          <a:p>
            <a:r>
              <a:rPr lang="de-DE" sz="1400" dirty="0">
                <a:latin typeface="Arial" panose="020B0604020202020204" pitchFamily="34" charset="0"/>
                <a:cs typeface="Arial" panose="020B0604020202020204" pitchFamily="34" charset="0"/>
                <a:hlinkClick r:id="rId3"/>
              </a:rPr>
              <a:t>https://www.amazon.de/WLKQ-Medizinische-Haupt%C3%A4lterer-H%C3%A4morrhoiden-Standard-Pflegebetten/dp/B087YGDS3P</a:t>
            </a:r>
            <a:endParaRPr lang="de-DE" sz="1400" dirty="0">
              <a:latin typeface="Arial" panose="020B0604020202020204" pitchFamily="34" charset="0"/>
              <a:cs typeface="Arial" panose="020B0604020202020204" pitchFamily="34" charset="0"/>
            </a:endParaRPr>
          </a:p>
          <a:p>
            <a:r>
              <a:rPr lang="de-DE" sz="1400" dirty="0">
                <a:latin typeface="Arial" panose="020B0604020202020204" pitchFamily="34" charset="0"/>
                <a:cs typeface="Arial" panose="020B0604020202020204" pitchFamily="34" charset="0"/>
                <a:hlinkClick r:id="rId4"/>
              </a:rPr>
              <a:t>https://www.ebay-kleinanzeigen.de/s-altenpflege/wechseldruckmatratze/k0c236</a:t>
            </a:r>
            <a:endParaRPr lang="de-DE" sz="1400" dirty="0">
              <a:latin typeface="Arial" panose="020B0604020202020204" pitchFamily="34" charset="0"/>
              <a:cs typeface="Arial" panose="020B0604020202020204" pitchFamily="34" charset="0"/>
            </a:endParaRPr>
          </a:p>
          <a:p>
            <a:r>
              <a:rPr lang="de-DE" sz="1400" dirty="0">
                <a:latin typeface="Arial" panose="020B0604020202020204" pitchFamily="34" charset="0"/>
                <a:cs typeface="Arial" panose="020B0604020202020204" pitchFamily="34" charset="0"/>
                <a:hlinkClick r:id="rId5"/>
              </a:rPr>
              <a:t>https://www.management-krankenhaus.de/produkte/medizintechnik/anti-dekubitus-lagerung-leicht-gemacht</a:t>
            </a:r>
            <a:endParaRPr lang="de-DE" sz="1400" dirty="0">
              <a:latin typeface="Arial" panose="020B0604020202020204" pitchFamily="34" charset="0"/>
              <a:cs typeface="Arial" panose="020B0604020202020204" pitchFamily="34" charset="0"/>
            </a:endParaRPr>
          </a:p>
          <a:p>
            <a:r>
              <a:rPr lang="de-DE" sz="1400" dirty="0">
                <a:latin typeface="Arial" panose="020B0604020202020204" pitchFamily="34" charset="0"/>
                <a:cs typeface="Arial" panose="020B0604020202020204" pitchFamily="34" charset="0"/>
                <a:hlinkClick r:id="rId6"/>
              </a:rPr>
              <a:t>https://www.ekamed.de/</a:t>
            </a:r>
            <a:endParaRPr lang="de-DE" sz="1400" dirty="0">
              <a:latin typeface="Arial" panose="020B0604020202020204" pitchFamily="34" charset="0"/>
              <a:cs typeface="Arial" panose="020B0604020202020204" pitchFamily="34" charset="0"/>
            </a:endParaRPr>
          </a:p>
          <a:p>
            <a:r>
              <a:rPr lang="de-DE" sz="1400" dirty="0">
                <a:latin typeface="Arial" panose="020B0604020202020204" pitchFamily="34" charset="0"/>
                <a:cs typeface="Arial" panose="020B0604020202020204" pitchFamily="34" charset="0"/>
                <a:hlinkClick r:id="rId7"/>
              </a:rPr>
              <a:t>https://www.pflege-praevention.de/tipps/dekubitus-pflegebeduerftige/</a:t>
            </a:r>
            <a:endParaRPr lang="de-DE" sz="1400" dirty="0">
              <a:latin typeface="Arial" panose="020B0604020202020204" pitchFamily="34" charset="0"/>
              <a:cs typeface="Arial" panose="020B0604020202020204" pitchFamily="34" charset="0"/>
            </a:endParaRPr>
          </a:p>
          <a:p>
            <a:r>
              <a:rPr lang="de-DE" sz="1400" dirty="0">
                <a:latin typeface="Arial" panose="020B0604020202020204" pitchFamily="34" charset="0"/>
                <a:cs typeface="Arial" panose="020B0604020202020204" pitchFamily="34" charset="0"/>
                <a:hlinkClick r:id="rId8"/>
              </a:rPr>
              <a:t>http://www.wunduhr.de/npwt.html</a:t>
            </a:r>
            <a:endParaRPr lang="de-DE" sz="1400" dirty="0">
              <a:latin typeface="Arial" panose="020B0604020202020204" pitchFamily="34" charset="0"/>
              <a:cs typeface="Arial" panose="020B0604020202020204" pitchFamily="34" charset="0"/>
            </a:endParaRPr>
          </a:p>
          <a:p>
            <a:r>
              <a:rPr lang="de-DE" sz="1400" dirty="0">
                <a:latin typeface="Arial" panose="020B0604020202020204" pitchFamily="34" charset="0"/>
                <a:cs typeface="Arial" panose="020B0604020202020204" pitchFamily="34" charset="0"/>
                <a:hlinkClick r:id="rId9"/>
              </a:rPr>
              <a:t>https://www.schwarzer.com/anwendungen/medizintechnik/vakuum-wundtherapie-vac-negative-pressure-wound-therapy-npwt</a:t>
            </a:r>
            <a:endParaRPr lang="de-DE" sz="1400" dirty="0">
              <a:latin typeface="Arial" panose="020B0604020202020204" pitchFamily="34" charset="0"/>
              <a:cs typeface="Arial" panose="020B0604020202020204" pitchFamily="34" charset="0"/>
            </a:endParaRPr>
          </a:p>
          <a:p>
            <a:r>
              <a:rPr lang="de-DE" sz="1400" dirty="0">
                <a:latin typeface="Arial" panose="020B0604020202020204" pitchFamily="34" charset="0"/>
                <a:cs typeface="Arial" panose="020B0604020202020204" pitchFamily="34" charset="0"/>
                <a:hlinkClick r:id="rId10"/>
              </a:rPr>
              <a:t>https://link.springer.com/article/10.1007/s00113-007-1265-z</a:t>
            </a:r>
            <a:endParaRPr lang="de-DE" sz="1400" dirty="0">
              <a:latin typeface="Arial" panose="020B0604020202020204" pitchFamily="34" charset="0"/>
              <a:cs typeface="Arial" panose="020B0604020202020204" pitchFamily="34" charset="0"/>
            </a:endParaRPr>
          </a:p>
          <a:p>
            <a:r>
              <a:rPr lang="de-DE" sz="1400" dirty="0">
                <a:latin typeface="Arial" panose="020B0604020202020204" pitchFamily="34" charset="0"/>
                <a:cs typeface="Arial" panose="020B0604020202020204" pitchFamily="34" charset="0"/>
                <a:hlinkClick r:id="rId11"/>
              </a:rPr>
              <a:t>https://www.just-medical.ch/index.cfm?content=300&amp;id=3645&amp;spr=en&amp;y=2006</a:t>
            </a:r>
            <a:endParaRPr lang="de-DE" sz="1400" dirty="0">
              <a:latin typeface="Arial" panose="020B0604020202020204" pitchFamily="34" charset="0"/>
              <a:cs typeface="Arial" panose="020B0604020202020204" pitchFamily="34" charset="0"/>
            </a:endParaRPr>
          </a:p>
          <a:p>
            <a:r>
              <a:rPr lang="de-DE" sz="1400" dirty="0">
                <a:latin typeface="Arial" panose="020B0604020202020204" pitchFamily="34" charset="0"/>
                <a:cs typeface="Arial" panose="020B0604020202020204" pitchFamily="34" charset="0"/>
              </a:rPr>
              <a:t>V.A.C.+ Drei-Länder-</a:t>
            </a:r>
            <a:r>
              <a:rPr lang="de-DE" sz="1400" dirty="0" err="1">
                <a:latin typeface="Arial" panose="020B0604020202020204" pitchFamily="34" charset="0"/>
                <a:cs typeface="Arial" panose="020B0604020202020204" pitchFamily="34" charset="0"/>
              </a:rPr>
              <a:t>KongressLinz</a:t>
            </a:r>
            <a:r>
              <a:rPr lang="de-DE" sz="1400" dirty="0">
                <a:latin typeface="Arial" panose="020B0604020202020204" pitchFamily="34" charset="0"/>
                <a:cs typeface="Arial" panose="020B0604020202020204" pitchFamily="34" charset="0"/>
              </a:rPr>
              <a:t>, 18. bis 19. April 2008Gast-Herausgeber:Josef </a:t>
            </a:r>
            <a:r>
              <a:rPr lang="de-DE" sz="1400" dirty="0" err="1">
                <a:latin typeface="Arial" panose="020B0604020202020204" pitchFamily="34" charset="0"/>
                <a:cs typeface="Arial" panose="020B0604020202020204" pitchFamily="34" charset="0"/>
              </a:rPr>
              <a:t>Aubo¨ck</a:t>
            </a:r>
            <a:r>
              <a:rPr lang="de-DE" sz="1400" dirty="0">
                <a:latin typeface="Arial" panose="020B0604020202020204" pitchFamily="34" charset="0"/>
                <a:cs typeface="Arial" panose="020B0604020202020204" pitchFamily="34" charset="0"/>
              </a:rPr>
              <a:t>, Linz, O¨ </a:t>
            </a:r>
            <a:r>
              <a:rPr lang="de-DE" sz="1400" dirty="0" err="1">
                <a:latin typeface="Arial" panose="020B0604020202020204" pitchFamily="34" charset="0"/>
                <a:cs typeface="Arial" panose="020B0604020202020204" pitchFamily="34" charset="0"/>
              </a:rPr>
              <a:t>sterreich</a:t>
            </a:r>
            <a:r>
              <a:rPr lang="de-DE" sz="1400" dirty="0">
                <a:latin typeface="Arial" panose="020B0604020202020204" pitchFamily="34" charset="0"/>
                <a:cs typeface="Arial" panose="020B0604020202020204" pitchFamily="34" charset="0"/>
              </a:rPr>
              <a:t>  (16-prospektive-untersuchung-zum-vac-system)</a:t>
            </a:r>
          </a:p>
          <a:p>
            <a:r>
              <a:rPr lang="de-DE" sz="1400" dirty="0">
                <a:latin typeface="Arial" panose="020B0604020202020204" pitchFamily="34" charset="0"/>
                <a:cs typeface="Arial" panose="020B0604020202020204" pitchFamily="34" charset="0"/>
                <a:hlinkClick r:id="rId12"/>
              </a:rPr>
              <a:t>http://www.urolexikon-a-z.asbh-stiftung.de/index.php/anleitungen/315-dekubitus-konservative-therapie</a:t>
            </a:r>
            <a:endParaRPr lang="de-DE" sz="1400" dirty="0">
              <a:latin typeface="Arial" panose="020B0604020202020204" pitchFamily="34" charset="0"/>
              <a:cs typeface="Arial" panose="020B0604020202020204" pitchFamily="34" charset="0"/>
            </a:endParaRPr>
          </a:p>
          <a:p>
            <a:r>
              <a:rPr lang="de-DE" sz="1400" dirty="0">
                <a:latin typeface="Arial" panose="020B0604020202020204" pitchFamily="34" charset="0"/>
                <a:cs typeface="Arial" panose="020B0604020202020204" pitchFamily="34" charset="0"/>
              </a:rPr>
              <a:t>https://pflegebox.de/ratgeber/krankheiten/dekubitus/dekubitusprophylaxe/</a:t>
            </a:r>
          </a:p>
          <a:p>
            <a:endParaRPr lang="de-DE" sz="1400" dirty="0">
              <a:latin typeface="Arial" panose="020B0604020202020204" pitchFamily="34" charset="0"/>
              <a:cs typeface="Arial" panose="020B0604020202020204" pitchFamily="34" charset="0"/>
            </a:endParaRPr>
          </a:p>
          <a:p>
            <a:endParaRPr lang="de-DE" dirty="0"/>
          </a:p>
        </p:txBody>
      </p:sp>
      <p:sp>
        <p:nvSpPr>
          <p:cNvPr id="4" name="Fußzeilenplatzhalter 3">
            <a:extLst>
              <a:ext uri="{FF2B5EF4-FFF2-40B4-BE49-F238E27FC236}">
                <a16:creationId xmlns:a16="http://schemas.microsoft.com/office/drawing/2014/main" id="{EE190388-96CD-F9B1-702C-FDE039B40BB7}"/>
              </a:ext>
            </a:extLst>
          </p:cNvPr>
          <p:cNvSpPr>
            <a:spLocks noGrp="1"/>
          </p:cNvSpPr>
          <p:nvPr>
            <p:ph type="ftr" sz="quarter" idx="11"/>
          </p:nvPr>
        </p:nvSpPr>
        <p:spPr/>
        <p:txBody>
          <a:bodyPr/>
          <a:lstStyle/>
          <a:p>
            <a:r>
              <a:rPr lang="de-DE"/>
              <a:t>Nevzeta Epple</a:t>
            </a:r>
          </a:p>
        </p:txBody>
      </p:sp>
    </p:spTree>
    <p:extLst>
      <p:ext uri="{BB962C8B-B14F-4D97-AF65-F5344CB8AC3E}">
        <p14:creationId xmlns:p14="http://schemas.microsoft.com/office/powerpoint/2010/main" val="13599752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BEF2C19-8EE7-F8A5-9E2E-CFF659F18738}"/>
              </a:ext>
            </a:extLst>
          </p:cNvPr>
          <p:cNvSpPr>
            <a:spLocks noGrp="1"/>
          </p:cNvSpPr>
          <p:nvPr>
            <p:ph type="title"/>
          </p:nvPr>
        </p:nvSpPr>
        <p:spPr/>
        <p:txBody>
          <a:bodyPr/>
          <a:lstStyle/>
          <a:p>
            <a:r>
              <a:rPr lang="de-DE" sz="2800" b="1" dirty="0">
                <a:latin typeface="Arial" panose="020B0604020202020204" pitchFamily="34" charset="0"/>
                <a:cs typeface="Arial" panose="020B0604020202020204" pitchFamily="34" charset="0"/>
              </a:rPr>
              <a:t>Intrinsische Faktoren</a:t>
            </a:r>
            <a:br>
              <a:rPr lang="de-DE" b="1" dirty="0"/>
            </a:br>
            <a:endParaRPr lang="de-DE" dirty="0"/>
          </a:p>
        </p:txBody>
      </p:sp>
      <p:sp>
        <p:nvSpPr>
          <p:cNvPr id="3" name="Inhaltsplatzhalter 2">
            <a:extLst>
              <a:ext uri="{FF2B5EF4-FFF2-40B4-BE49-F238E27FC236}">
                <a16:creationId xmlns:a16="http://schemas.microsoft.com/office/drawing/2014/main" id="{E60C7AE8-FA9F-BE2A-A216-3E85DECAD202}"/>
              </a:ext>
            </a:extLst>
          </p:cNvPr>
          <p:cNvSpPr>
            <a:spLocks noGrp="1"/>
          </p:cNvSpPr>
          <p:nvPr>
            <p:ph idx="1"/>
          </p:nvPr>
        </p:nvSpPr>
        <p:spPr>
          <a:xfrm>
            <a:off x="838200" y="1280160"/>
            <a:ext cx="10515600" cy="4896803"/>
          </a:xfrm>
        </p:spPr>
        <p:txBody>
          <a:bodyPr>
            <a:normAutofit fontScale="55000" lnSpcReduction="20000"/>
          </a:bodyPr>
          <a:lstStyle/>
          <a:p>
            <a:pPr>
              <a:lnSpc>
                <a:spcPct val="120000"/>
              </a:lnSpc>
              <a:spcBef>
                <a:spcPts val="600"/>
              </a:spcBef>
              <a:buFont typeface="Wingdings" panose="05000000000000000000" pitchFamily="2" charset="2"/>
              <a:buChar char="Ø"/>
            </a:pPr>
            <a:r>
              <a:rPr lang="de-DE" sz="2900" b="1" dirty="0">
                <a:latin typeface="Arial" panose="020B0604020202020204" pitchFamily="34" charset="0"/>
                <a:cs typeface="Arial" panose="020B0604020202020204" pitchFamily="34" charset="0"/>
              </a:rPr>
              <a:t>Alter</a:t>
            </a:r>
            <a:r>
              <a:rPr lang="de-DE" sz="2900" dirty="0">
                <a:latin typeface="Arial" panose="020B0604020202020204" pitchFamily="34" charset="0"/>
                <a:cs typeface="Arial" panose="020B0604020202020204" pitchFamily="34" charset="0"/>
              </a:rPr>
              <a:t>: Die Haut älterer Menschen weist erhebliche Veränderungen in Ihrer Struktur auf und ist verletzlicher. Ältere Menschen leiden zudem oft an diversen Grunderkrankungen</a:t>
            </a:r>
          </a:p>
          <a:p>
            <a:pPr>
              <a:lnSpc>
                <a:spcPct val="120000"/>
              </a:lnSpc>
              <a:spcBef>
                <a:spcPts val="600"/>
              </a:spcBef>
              <a:buFont typeface="Wingdings" panose="05000000000000000000" pitchFamily="2" charset="2"/>
              <a:buChar char="Ø"/>
            </a:pPr>
            <a:r>
              <a:rPr lang="de-DE" sz="2900" b="1" dirty="0">
                <a:latin typeface="Arial" panose="020B0604020202020204" pitchFamily="34" charset="0"/>
                <a:cs typeface="Arial" panose="020B0604020202020204" pitchFamily="34" charset="0"/>
              </a:rPr>
              <a:t>Exsikkose</a:t>
            </a:r>
            <a:r>
              <a:rPr lang="de-DE" sz="2900" dirty="0">
                <a:latin typeface="Arial" panose="020B0604020202020204" pitchFamily="34" charset="0"/>
                <a:cs typeface="Arial" panose="020B0604020202020204" pitchFamily="34" charset="0"/>
              </a:rPr>
              <a:t>: Ältere Menschen trinken aufgrund eines verminderten Durstgefühls in der Regel zu wenig. Es kommt zur Exsikkose.</a:t>
            </a:r>
          </a:p>
          <a:p>
            <a:pPr>
              <a:lnSpc>
                <a:spcPct val="120000"/>
              </a:lnSpc>
              <a:spcBef>
                <a:spcPts val="600"/>
              </a:spcBef>
              <a:buFont typeface="Wingdings" panose="05000000000000000000" pitchFamily="2" charset="2"/>
              <a:buChar char="Ø"/>
            </a:pPr>
            <a:r>
              <a:rPr lang="de-DE" sz="2900" b="1" dirty="0">
                <a:latin typeface="Arial" panose="020B0604020202020204" pitchFamily="34" charset="0"/>
                <a:cs typeface="Arial" panose="020B0604020202020204" pitchFamily="34" charset="0"/>
              </a:rPr>
              <a:t>Reduzierte Mobilität</a:t>
            </a:r>
            <a:r>
              <a:rPr lang="de-DE" sz="2900" dirty="0">
                <a:latin typeface="Arial" panose="020B0604020202020204" pitchFamily="34" charset="0"/>
                <a:cs typeface="Arial" panose="020B0604020202020204" pitchFamily="34" charset="0"/>
              </a:rPr>
              <a:t>: Durch das lange Liegen auf dem Gewebe kommt es zur Komprimierung und folglich zur Azidose im Gewebe.</a:t>
            </a:r>
          </a:p>
          <a:p>
            <a:pPr>
              <a:lnSpc>
                <a:spcPct val="120000"/>
              </a:lnSpc>
              <a:spcBef>
                <a:spcPts val="600"/>
              </a:spcBef>
              <a:buFont typeface="Wingdings" panose="05000000000000000000" pitchFamily="2" charset="2"/>
              <a:buChar char="Ø"/>
            </a:pPr>
            <a:r>
              <a:rPr lang="de-DE" sz="2900" b="1" dirty="0">
                <a:latin typeface="Arial" panose="020B0604020202020204" pitchFamily="34" charset="0"/>
                <a:cs typeface="Arial" panose="020B0604020202020204" pitchFamily="34" charset="0"/>
              </a:rPr>
              <a:t>Gewicht</a:t>
            </a:r>
            <a:r>
              <a:rPr lang="de-DE" sz="2900" dirty="0">
                <a:latin typeface="Arial" panose="020B0604020202020204" pitchFamily="34" charset="0"/>
                <a:cs typeface="Arial" panose="020B0604020202020204" pitchFamily="34" charset="0"/>
              </a:rPr>
              <a:t>: Sowohl kachektische als auch adipöse Patienten neigen stärker dazu, einen Dekubitus zu entwickeln. </a:t>
            </a:r>
          </a:p>
          <a:p>
            <a:pPr>
              <a:lnSpc>
                <a:spcPct val="120000"/>
              </a:lnSpc>
              <a:spcBef>
                <a:spcPts val="600"/>
              </a:spcBef>
              <a:buFont typeface="Wingdings" panose="05000000000000000000" pitchFamily="2" charset="2"/>
              <a:buChar char="Ø"/>
            </a:pPr>
            <a:r>
              <a:rPr lang="de-DE" sz="2900" b="1" dirty="0">
                <a:latin typeface="Arial" panose="020B0604020202020204" pitchFamily="34" charset="0"/>
                <a:cs typeface="Arial" panose="020B0604020202020204" pitchFamily="34" charset="0"/>
              </a:rPr>
              <a:t>Stoffwechsel- und neurologische Erkrankungen</a:t>
            </a:r>
            <a:r>
              <a:rPr lang="de-DE" sz="2900" dirty="0">
                <a:latin typeface="Arial" panose="020B0604020202020204" pitchFamily="34" charset="0"/>
                <a:cs typeface="Arial" panose="020B0604020202020204" pitchFamily="34" charset="0"/>
              </a:rPr>
              <a:t>: Bei langjährigen Diabetikern werden eine Reihe von Folgeerkrankungen beobachtet, welche die Entstehung eines Dekubitus begünstigen. Dazu zählen Neuropathien sowie Mikro- und Makroangiopathien.</a:t>
            </a:r>
          </a:p>
          <a:p>
            <a:pPr>
              <a:lnSpc>
                <a:spcPct val="120000"/>
              </a:lnSpc>
              <a:spcBef>
                <a:spcPts val="600"/>
              </a:spcBef>
              <a:buFont typeface="Wingdings" panose="05000000000000000000" pitchFamily="2" charset="2"/>
              <a:buChar char="Ø"/>
            </a:pPr>
            <a:r>
              <a:rPr lang="de-DE" sz="2900" b="1" dirty="0">
                <a:latin typeface="Arial" panose="020B0604020202020204" pitchFamily="34" charset="0"/>
                <a:cs typeface="Arial" panose="020B0604020202020204" pitchFamily="34" charset="0"/>
              </a:rPr>
              <a:t>Neuropathien</a:t>
            </a:r>
            <a:r>
              <a:rPr lang="de-DE" sz="2900" dirty="0">
                <a:latin typeface="Arial" panose="020B0604020202020204" pitchFamily="34" charset="0"/>
                <a:cs typeface="Arial" panose="020B0604020202020204" pitchFamily="34" charset="0"/>
              </a:rPr>
              <a:t>: Neuropathien führen dazu, dass der Patient keinen Druckschmerz wahrnimmt.</a:t>
            </a:r>
          </a:p>
          <a:p>
            <a:pPr>
              <a:lnSpc>
                <a:spcPct val="120000"/>
              </a:lnSpc>
              <a:spcBef>
                <a:spcPts val="600"/>
              </a:spcBef>
              <a:buFont typeface="Wingdings" panose="05000000000000000000" pitchFamily="2" charset="2"/>
              <a:buChar char="Ø"/>
            </a:pPr>
            <a:r>
              <a:rPr lang="de-DE" sz="2900" b="1" dirty="0">
                <a:latin typeface="Arial" panose="020B0604020202020204" pitchFamily="34" charset="0"/>
                <a:cs typeface="Arial" panose="020B0604020202020204" pitchFamily="34" charset="0"/>
              </a:rPr>
              <a:t>Mangelernährung</a:t>
            </a:r>
            <a:r>
              <a:rPr lang="de-DE" sz="2900" dirty="0">
                <a:latin typeface="Arial" panose="020B0604020202020204" pitchFamily="34" charset="0"/>
                <a:cs typeface="Arial" panose="020B0604020202020204" pitchFamily="34" charset="0"/>
              </a:rPr>
              <a:t>: Mangelernährung führt zu einer Reduzierung des Allgemeinzustandes. Es fehlen wichtige Proteine, welche die Wundheilung positiv begünstigen.</a:t>
            </a:r>
          </a:p>
          <a:p>
            <a:pPr>
              <a:lnSpc>
                <a:spcPct val="120000"/>
              </a:lnSpc>
              <a:spcBef>
                <a:spcPts val="600"/>
              </a:spcBef>
              <a:buFont typeface="Wingdings" panose="05000000000000000000" pitchFamily="2" charset="2"/>
              <a:buChar char="Ø"/>
            </a:pPr>
            <a:r>
              <a:rPr lang="de-DE" sz="2900" b="1" dirty="0">
                <a:latin typeface="Arial" panose="020B0604020202020204" pitchFamily="34" charset="0"/>
                <a:cs typeface="Arial" panose="020B0604020202020204" pitchFamily="34" charset="0"/>
              </a:rPr>
              <a:t>Inkontinenz</a:t>
            </a:r>
            <a:r>
              <a:rPr lang="de-DE" sz="2900" dirty="0">
                <a:latin typeface="Arial" panose="020B0604020202020204" pitchFamily="34" charset="0"/>
                <a:cs typeface="Arial" panose="020B0604020202020204" pitchFamily="34" charset="0"/>
              </a:rPr>
              <a:t>: Durch die Inkontinenz kommt es zu einer überdurchschnittlichen Feuchtigkeit auf der Haut des Analbereichs, die zur Mazeration führt.</a:t>
            </a:r>
          </a:p>
          <a:p>
            <a:pPr>
              <a:lnSpc>
                <a:spcPct val="120000"/>
              </a:lnSpc>
              <a:spcBef>
                <a:spcPts val="600"/>
              </a:spcBef>
              <a:buFont typeface="Wingdings" panose="05000000000000000000" pitchFamily="2" charset="2"/>
              <a:buChar char="Ø"/>
            </a:pPr>
            <a:r>
              <a:rPr lang="de-DE" sz="2900" b="1" dirty="0">
                <a:latin typeface="Arial" panose="020B0604020202020204" pitchFamily="34" charset="0"/>
                <a:cs typeface="Arial" panose="020B0604020202020204" pitchFamily="34" charset="0"/>
              </a:rPr>
              <a:t>Infektion</a:t>
            </a:r>
            <a:r>
              <a:rPr lang="de-DE" sz="2900" dirty="0">
                <a:latin typeface="Arial" panose="020B0604020202020204" pitchFamily="34" charset="0"/>
                <a:cs typeface="Arial" panose="020B0604020202020204" pitchFamily="34" charset="0"/>
              </a:rPr>
              <a:t>: Infektionen greifen negativ in den Stoffwechsel ein und schwächen die körpereigene Immunabwehr.</a:t>
            </a:r>
          </a:p>
          <a:p>
            <a:endParaRPr lang="de-DE" dirty="0"/>
          </a:p>
        </p:txBody>
      </p:sp>
      <p:sp>
        <p:nvSpPr>
          <p:cNvPr id="4" name="Fußzeilenplatzhalter 3">
            <a:extLst>
              <a:ext uri="{FF2B5EF4-FFF2-40B4-BE49-F238E27FC236}">
                <a16:creationId xmlns:a16="http://schemas.microsoft.com/office/drawing/2014/main" id="{9A78B7F9-1BA4-940A-48C4-BCFC0251658A}"/>
              </a:ext>
            </a:extLst>
          </p:cNvPr>
          <p:cNvSpPr>
            <a:spLocks noGrp="1"/>
          </p:cNvSpPr>
          <p:nvPr>
            <p:ph type="ftr" sz="quarter" idx="11"/>
          </p:nvPr>
        </p:nvSpPr>
        <p:spPr/>
        <p:txBody>
          <a:bodyPr/>
          <a:lstStyle/>
          <a:p>
            <a:r>
              <a:rPr lang="de-DE"/>
              <a:t>Nevzeta Epple</a:t>
            </a:r>
          </a:p>
        </p:txBody>
      </p:sp>
    </p:spTree>
    <p:extLst>
      <p:ext uri="{BB962C8B-B14F-4D97-AF65-F5344CB8AC3E}">
        <p14:creationId xmlns:p14="http://schemas.microsoft.com/office/powerpoint/2010/main" val="15864283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D302619-E7E8-8B08-CA75-D0BCC9C3032A}"/>
              </a:ext>
            </a:extLst>
          </p:cNvPr>
          <p:cNvSpPr>
            <a:spLocks noGrp="1"/>
          </p:cNvSpPr>
          <p:nvPr>
            <p:ph type="title"/>
          </p:nvPr>
        </p:nvSpPr>
        <p:spPr>
          <a:xfrm>
            <a:off x="838200" y="365125"/>
            <a:ext cx="10515600" cy="823595"/>
          </a:xfrm>
        </p:spPr>
        <p:txBody>
          <a:bodyPr>
            <a:normAutofit fontScale="90000"/>
          </a:bodyPr>
          <a:lstStyle/>
          <a:p>
            <a:r>
              <a:rPr lang="de-DE" sz="3200" b="1" dirty="0">
                <a:latin typeface="Arial" panose="020B0604020202020204" pitchFamily="34" charset="0"/>
                <a:cs typeface="Arial" panose="020B0604020202020204" pitchFamily="34" charset="0"/>
              </a:rPr>
              <a:t>Extrinsische Faktoren</a:t>
            </a:r>
            <a:br>
              <a:rPr lang="de-DE" b="1" dirty="0"/>
            </a:br>
            <a:endParaRPr lang="de-DE" dirty="0"/>
          </a:p>
        </p:txBody>
      </p:sp>
      <p:sp>
        <p:nvSpPr>
          <p:cNvPr id="3" name="Inhaltsplatzhalter 2">
            <a:extLst>
              <a:ext uri="{FF2B5EF4-FFF2-40B4-BE49-F238E27FC236}">
                <a16:creationId xmlns:a16="http://schemas.microsoft.com/office/drawing/2014/main" id="{D48A5A0B-BDF9-FDB7-A0AC-4600CE4A17C7}"/>
              </a:ext>
            </a:extLst>
          </p:cNvPr>
          <p:cNvSpPr>
            <a:spLocks noGrp="1"/>
          </p:cNvSpPr>
          <p:nvPr>
            <p:ph idx="1"/>
          </p:nvPr>
        </p:nvSpPr>
        <p:spPr>
          <a:xfrm>
            <a:off x="838200" y="1473200"/>
            <a:ext cx="10515600" cy="4703763"/>
          </a:xfrm>
        </p:spPr>
        <p:txBody>
          <a:bodyPr>
            <a:normAutofit fontScale="32500" lnSpcReduction="20000"/>
          </a:bodyPr>
          <a:lstStyle/>
          <a:p>
            <a:pPr>
              <a:lnSpc>
                <a:spcPct val="120000"/>
              </a:lnSpc>
              <a:spcBef>
                <a:spcPts val="600"/>
              </a:spcBef>
              <a:buFont typeface="Wingdings" panose="05000000000000000000" pitchFamily="2" charset="2"/>
              <a:buChar char="Ø"/>
            </a:pPr>
            <a:r>
              <a:rPr lang="de-DE" sz="4900" b="1" dirty="0">
                <a:latin typeface="Arial" panose="020B0604020202020204" pitchFamily="34" charset="0"/>
                <a:cs typeface="Arial" panose="020B0604020202020204" pitchFamily="34" charset="0"/>
              </a:rPr>
              <a:t>Druck</a:t>
            </a:r>
            <a:r>
              <a:rPr lang="de-DE" sz="4900" dirty="0">
                <a:latin typeface="Arial" panose="020B0604020202020204" pitchFamily="34" charset="0"/>
                <a:cs typeface="Arial" panose="020B0604020202020204" pitchFamily="34" charset="0"/>
              </a:rPr>
              <a:t>: Die Kapillaren werden "abgeklemmt", wenn der Druck der Kapillaren (25-35 </a:t>
            </a:r>
            <a:r>
              <a:rPr lang="de-DE" sz="4900" dirty="0" err="1">
                <a:latin typeface="Arial" panose="020B0604020202020204" pitchFamily="34" charset="0"/>
                <a:cs typeface="Arial" panose="020B0604020202020204" pitchFamily="34" charset="0"/>
              </a:rPr>
              <a:t>mmHg</a:t>
            </a:r>
            <a:r>
              <a:rPr lang="de-DE" sz="4900" dirty="0">
                <a:latin typeface="Arial" panose="020B0604020202020204" pitchFamily="34" charset="0"/>
                <a:cs typeface="Arial" panose="020B0604020202020204" pitchFamily="34" charset="0"/>
              </a:rPr>
              <a:t>) überschritten wird.</a:t>
            </a:r>
          </a:p>
          <a:p>
            <a:pPr>
              <a:lnSpc>
                <a:spcPct val="120000"/>
              </a:lnSpc>
              <a:spcBef>
                <a:spcPts val="600"/>
              </a:spcBef>
              <a:buFont typeface="Wingdings" panose="05000000000000000000" pitchFamily="2" charset="2"/>
              <a:buChar char="Ø"/>
            </a:pPr>
            <a:r>
              <a:rPr lang="de-DE" sz="4900" b="1" dirty="0">
                <a:latin typeface="Arial" panose="020B0604020202020204" pitchFamily="34" charset="0"/>
                <a:cs typeface="Arial" panose="020B0604020202020204" pitchFamily="34" charset="0"/>
              </a:rPr>
              <a:t>Dauer</a:t>
            </a:r>
            <a:r>
              <a:rPr lang="de-DE" sz="4900" dirty="0">
                <a:latin typeface="Arial" panose="020B0604020202020204" pitchFamily="34" charset="0"/>
                <a:cs typeface="Arial" panose="020B0604020202020204" pitchFamily="34" charset="0"/>
              </a:rPr>
              <a:t>: Es reichen oft 1-2 Stunden stetigen Drucks für die Dekubitus-Entstehung aus. Je nach Intensität des Drucks sind Gewebeschädigungen unter Umständen schon nach nur einer halben Stunde festzustellen.</a:t>
            </a:r>
          </a:p>
          <a:p>
            <a:pPr>
              <a:lnSpc>
                <a:spcPct val="120000"/>
              </a:lnSpc>
              <a:spcBef>
                <a:spcPts val="600"/>
              </a:spcBef>
              <a:buFont typeface="Wingdings" panose="05000000000000000000" pitchFamily="2" charset="2"/>
              <a:buChar char="Ø"/>
            </a:pPr>
            <a:r>
              <a:rPr lang="de-DE" sz="4900" b="1" dirty="0">
                <a:latin typeface="Arial" panose="020B0604020202020204" pitchFamily="34" charset="0"/>
                <a:cs typeface="Arial" panose="020B0604020202020204" pitchFamily="34" charset="0"/>
              </a:rPr>
              <a:t>Scherkräfte</a:t>
            </a:r>
            <a:r>
              <a:rPr lang="de-DE" sz="4900" dirty="0">
                <a:latin typeface="Arial" panose="020B0604020202020204" pitchFamily="34" charset="0"/>
                <a:cs typeface="Arial" panose="020B0604020202020204" pitchFamily="34" charset="0"/>
              </a:rPr>
              <a:t>: Die verschiedenen Gewebeschichten verschieben sich gegeneinander (Scherung). Die obersten Hautschichten folgen einer Bewegung, zum Beispiel dem Herunterrutschen im Bett.</a:t>
            </a:r>
          </a:p>
          <a:p>
            <a:pPr>
              <a:lnSpc>
                <a:spcPct val="120000"/>
              </a:lnSpc>
              <a:spcBef>
                <a:spcPts val="600"/>
              </a:spcBef>
              <a:buFont typeface="Wingdings" panose="05000000000000000000" pitchFamily="2" charset="2"/>
              <a:buChar char="Ø"/>
            </a:pPr>
            <a:r>
              <a:rPr lang="de-DE" sz="4900" b="1" dirty="0">
                <a:latin typeface="Arial" panose="020B0604020202020204" pitchFamily="34" charset="0"/>
                <a:cs typeface="Arial" panose="020B0604020202020204" pitchFamily="34" charset="0"/>
              </a:rPr>
              <a:t>Körperhygiene</a:t>
            </a:r>
            <a:r>
              <a:rPr lang="de-DE" sz="4900" dirty="0">
                <a:latin typeface="Arial" panose="020B0604020202020204" pitchFamily="34" charset="0"/>
                <a:cs typeface="Arial" panose="020B0604020202020204" pitchFamily="34" charset="0"/>
              </a:rPr>
              <a:t>: Fehlende oder übertriebene, unsachgemäße Körperhygiene kann zu einer Schädigung der Haut führen.</a:t>
            </a:r>
          </a:p>
          <a:p>
            <a:pPr>
              <a:lnSpc>
                <a:spcPct val="120000"/>
              </a:lnSpc>
              <a:spcBef>
                <a:spcPts val="600"/>
              </a:spcBef>
              <a:buFont typeface="Wingdings" panose="05000000000000000000" pitchFamily="2" charset="2"/>
              <a:buChar char="Ø"/>
            </a:pPr>
            <a:r>
              <a:rPr lang="de-DE" sz="4900" b="1" dirty="0">
                <a:latin typeface="Arial" panose="020B0604020202020204" pitchFamily="34" charset="0"/>
                <a:cs typeface="Arial" panose="020B0604020202020204" pitchFamily="34" charset="0"/>
              </a:rPr>
              <a:t>Feuchtigkeit</a:t>
            </a:r>
            <a:r>
              <a:rPr lang="de-DE" sz="4900" dirty="0">
                <a:latin typeface="Arial" panose="020B0604020202020204" pitchFamily="34" charset="0"/>
                <a:cs typeface="Arial" panose="020B0604020202020204" pitchFamily="34" charset="0"/>
              </a:rPr>
              <a:t>: Durch Feuchtigkeit kommt es zum Aufquellen der Epidermis und folglich zu einer höheren Verletzlichkeit.</a:t>
            </a:r>
          </a:p>
          <a:p>
            <a:pPr>
              <a:lnSpc>
                <a:spcPct val="120000"/>
              </a:lnSpc>
              <a:spcBef>
                <a:spcPts val="600"/>
              </a:spcBef>
              <a:buFont typeface="Wingdings" panose="05000000000000000000" pitchFamily="2" charset="2"/>
              <a:buChar char="Ø"/>
            </a:pPr>
            <a:r>
              <a:rPr lang="de-DE" sz="4900" b="1" dirty="0">
                <a:latin typeface="Arial" panose="020B0604020202020204" pitchFamily="34" charset="0"/>
                <a:cs typeface="Arial" panose="020B0604020202020204" pitchFamily="34" charset="0"/>
              </a:rPr>
              <a:t>Medikamente</a:t>
            </a:r>
            <a:r>
              <a:rPr lang="de-DE" sz="4900" dirty="0">
                <a:latin typeface="Arial" panose="020B0604020202020204" pitchFamily="34" charset="0"/>
                <a:cs typeface="Arial" panose="020B0604020202020204" pitchFamily="34" charset="0"/>
              </a:rPr>
              <a:t>: Hier sind vor allem Analgetika, Opioide, Muskelrelaxantien und Narkotika zu berücksichtigen.</a:t>
            </a:r>
          </a:p>
          <a:p>
            <a:pPr>
              <a:lnSpc>
                <a:spcPct val="120000"/>
              </a:lnSpc>
              <a:spcBef>
                <a:spcPts val="600"/>
              </a:spcBef>
              <a:buFont typeface="Wingdings" panose="05000000000000000000" pitchFamily="2" charset="2"/>
              <a:buChar char="Ø"/>
            </a:pPr>
            <a:r>
              <a:rPr lang="de-DE" sz="4900" b="1" dirty="0">
                <a:latin typeface="Arial" panose="020B0604020202020204" pitchFamily="34" charset="0"/>
                <a:cs typeface="Arial" panose="020B0604020202020204" pitchFamily="34" charset="0"/>
              </a:rPr>
              <a:t>Lagerung</a:t>
            </a:r>
            <a:r>
              <a:rPr lang="de-DE" sz="4900" dirty="0">
                <a:latin typeface="Arial" panose="020B0604020202020204" pitchFamily="34" charset="0"/>
                <a:cs typeface="Arial" panose="020B0604020202020204" pitchFamily="34" charset="0"/>
              </a:rPr>
              <a:t>: Fehlerhafte oder gar keine Lagerung führt zu einer Komprimierung der zu versorgenden Blutgefäße und folglich zu einer Azidose.</a:t>
            </a:r>
          </a:p>
          <a:p>
            <a:pPr>
              <a:lnSpc>
                <a:spcPct val="120000"/>
              </a:lnSpc>
              <a:spcBef>
                <a:spcPts val="600"/>
              </a:spcBef>
              <a:buFont typeface="Wingdings" panose="05000000000000000000" pitchFamily="2" charset="2"/>
              <a:buChar char="Ø"/>
            </a:pPr>
            <a:r>
              <a:rPr lang="de-DE" sz="4900" b="1" dirty="0">
                <a:latin typeface="Arial" panose="020B0604020202020204" pitchFamily="34" charset="0"/>
                <a:cs typeface="Arial" panose="020B0604020202020204" pitchFamily="34" charset="0"/>
              </a:rPr>
              <a:t>Hebe- und Lagerungstechnik</a:t>
            </a:r>
            <a:r>
              <a:rPr lang="de-DE" sz="4900" dirty="0">
                <a:latin typeface="Arial" panose="020B0604020202020204" pitchFamily="34" charset="0"/>
                <a:cs typeface="Arial" panose="020B0604020202020204" pitchFamily="34" charset="0"/>
              </a:rPr>
              <a:t>: Durch fehlerhafte Hebe- und Lagerungstechniken kommt es zu einer übermäßigen Belastung des Gewebes. Hautschichten können voneinander getrennt werden oder es kann zu einer noch stärkeren Belastung des Gewebes kommen.</a:t>
            </a:r>
          </a:p>
          <a:p>
            <a:endParaRPr lang="de-DE" dirty="0"/>
          </a:p>
        </p:txBody>
      </p:sp>
      <p:sp>
        <p:nvSpPr>
          <p:cNvPr id="4" name="Fußzeilenplatzhalter 3">
            <a:extLst>
              <a:ext uri="{FF2B5EF4-FFF2-40B4-BE49-F238E27FC236}">
                <a16:creationId xmlns:a16="http://schemas.microsoft.com/office/drawing/2014/main" id="{396D4403-AF8C-8152-28B3-64975A8C7339}"/>
              </a:ext>
            </a:extLst>
          </p:cNvPr>
          <p:cNvSpPr>
            <a:spLocks noGrp="1"/>
          </p:cNvSpPr>
          <p:nvPr>
            <p:ph type="ftr" sz="quarter" idx="11"/>
          </p:nvPr>
        </p:nvSpPr>
        <p:spPr/>
        <p:txBody>
          <a:bodyPr/>
          <a:lstStyle/>
          <a:p>
            <a:r>
              <a:rPr lang="de-DE"/>
              <a:t>Nevzeta Epple</a:t>
            </a:r>
          </a:p>
        </p:txBody>
      </p:sp>
    </p:spTree>
    <p:extLst>
      <p:ext uri="{BB962C8B-B14F-4D97-AF65-F5344CB8AC3E}">
        <p14:creationId xmlns:p14="http://schemas.microsoft.com/office/powerpoint/2010/main" val="38018841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fik 1">
            <a:extLst>
              <a:ext uri="{FF2B5EF4-FFF2-40B4-BE49-F238E27FC236}">
                <a16:creationId xmlns:a16="http://schemas.microsoft.com/office/drawing/2014/main" id="{FA237065-5AFB-F428-B7FC-36D61EBC9BB5}"/>
              </a:ext>
            </a:extLst>
          </p:cNvPr>
          <p:cNvPicPr>
            <a:picLocks noChangeAspect="1"/>
          </p:cNvPicPr>
          <p:nvPr/>
        </p:nvPicPr>
        <p:blipFill>
          <a:blip r:embed="rId2"/>
          <a:stretch>
            <a:fillRect/>
          </a:stretch>
        </p:blipFill>
        <p:spPr>
          <a:xfrm>
            <a:off x="365760" y="1042638"/>
            <a:ext cx="5933439" cy="2331410"/>
          </a:xfrm>
          <a:prstGeom prst="rect">
            <a:avLst/>
          </a:prstGeom>
        </p:spPr>
      </p:pic>
      <p:sp>
        <p:nvSpPr>
          <p:cNvPr id="4" name="Textfeld 3">
            <a:extLst>
              <a:ext uri="{FF2B5EF4-FFF2-40B4-BE49-F238E27FC236}">
                <a16:creationId xmlns:a16="http://schemas.microsoft.com/office/drawing/2014/main" id="{C598A56D-9A33-AF4F-3F7A-80C340D5AC00}"/>
              </a:ext>
            </a:extLst>
          </p:cNvPr>
          <p:cNvSpPr txBox="1"/>
          <p:nvPr/>
        </p:nvSpPr>
        <p:spPr>
          <a:xfrm>
            <a:off x="6705600" y="2133600"/>
            <a:ext cx="3352800" cy="646331"/>
          </a:xfrm>
          <a:prstGeom prst="rect">
            <a:avLst/>
          </a:prstGeom>
          <a:noFill/>
        </p:spPr>
        <p:txBody>
          <a:bodyPr wrap="square">
            <a:spAutoFit/>
          </a:bodyPr>
          <a:lstStyle/>
          <a:p>
            <a:r>
              <a:rPr lang="de-DE" dirty="0"/>
              <a:t>Druckgeschwüre: typische Entstehungsorte beim Liegen </a:t>
            </a:r>
          </a:p>
        </p:txBody>
      </p:sp>
      <p:pic>
        <p:nvPicPr>
          <p:cNvPr id="5" name="Grafik 4">
            <a:extLst>
              <a:ext uri="{FF2B5EF4-FFF2-40B4-BE49-F238E27FC236}">
                <a16:creationId xmlns:a16="http://schemas.microsoft.com/office/drawing/2014/main" id="{771715FD-5A19-34B5-DAE5-800D9A77A9C3}"/>
              </a:ext>
            </a:extLst>
          </p:cNvPr>
          <p:cNvPicPr>
            <a:picLocks noChangeAspect="1"/>
          </p:cNvPicPr>
          <p:nvPr/>
        </p:nvPicPr>
        <p:blipFill>
          <a:blip r:embed="rId3"/>
          <a:stretch>
            <a:fillRect/>
          </a:stretch>
        </p:blipFill>
        <p:spPr>
          <a:xfrm>
            <a:off x="1047114" y="3736036"/>
            <a:ext cx="5140326" cy="2287574"/>
          </a:xfrm>
          <a:prstGeom prst="rect">
            <a:avLst/>
          </a:prstGeom>
        </p:spPr>
      </p:pic>
      <p:sp>
        <p:nvSpPr>
          <p:cNvPr id="9" name="Textfeld 8">
            <a:extLst>
              <a:ext uri="{FF2B5EF4-FFF2-40B4-BE49-F238E27FC236}">
                <a16:creationId xmlns:a16="http://schemas.microsoft.com/office/drawing/2014/main" id="{1A7F0A87-C3B7-901D-8DF2-CB4041AEACBE}"/>
              </a:ext>
            </a:extLst>
          </p:cNvPr>
          <p:cNvSpPr txBox="1"/>
          <p:nvPr/>
        </p:nvSpPr>
        <p:spPr>
          <a:xfrm>
            <a:off x="6492239" y="4753650"/>
            <a:ext cx="4510405" cy="646331"/>
          </a:xfrm>
          <a:prstGeom prst="rect">
            <a:avLst/>
          </a:prstGeom>
          <a:noFill/>
        </p:spPr>
        <p:txBody>
          <a:bodyPr wrap="square">
            <a:spAutoFit/>
          </a:bodyPr>
          <a:lstStyle/>
          <a:p>
            <a:r>
              <a:rPr lang="de-DE" dirty="0"/>
              <a:t>Druckgeschwüre: typische Entstehungsorte beim Sitzen </a:t>
            </a:r>
          </a:p>
        </p:txBody>
      </p:sp>
      <p:sp>
        <p:nvSpPr>
          <p:cNvPr id="10" name="Fußzeilenplatzhalter 9">
            <a:extLst>
              <a:ext uri="{FF2B5EF4-FFF2-40B4-BE49-F238E27FC236}">
                <a16:creationId xmlns:a16="http://schemas.microsoft.com/office/drawing/2014/main" id="{5DED4F1C-FDBD-08D1-F840-E608C31F0408}"/>
              </a:ext>
            </a:extLst>
          </p:cNvPr>
          <p:cNvSpPr>
            <a:spLocks noGrp="1"/>
          </p:cNvSpPr>
          <p:nvPr>
            <p:ph type="ftr" sz="quarter" idx="11"/>
          </p:nvPr>
        </p:nvSpPr>
        <p:spPr/>
        <p:txBody>
          <a:bodyPr/>
          <a:lstStyle/>
          <a:p>
            <a:r>
              <a:rPr lang="de-DE"/>
              <a:t>Nevzeta Epple</a:t>
            </a:r>
          </a:p>
        </p:txBody>
      </p:sp>
    </p:spTree>
    <p:extLst>
      <p:ext uri="{BB962C8B-B14F-4D97-AF65-F5344CB8AC3E}">
        <p14:creationId xmlns:p14="http://schemas.microsoft.com/office/powerpoint/2010/main" val="38418205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D5242E8-DA39-F1FB-0954-1D3309B91DAB}"/>
              </a:ext>
            </a:extLst>
          </p:cNvPr>
          <p:cNvSpPr>
            <a:spLocks noGrp="1"/>
          </p:cNvSpPr>
          <p:nvPr>
            <p:ph type="title"/>
          </p:nvPr>
        </p:nvSpPr>
        <p:spPr/>
        <p:txBody>
          <a:bodyPr/>
          <a:lstStyle/>
          <a:p>
            <a:r>
              <a:rPr lang="de-DE" dirty="0"/>
              <a:t>Entstehung</a:t>
            </a:r>
          </a:p>
        </p:txBody>
      </p:sp>
      <p:pic>
        <p:nvPicPr>
          <p:cNvPr id="4" name="Inhaltsplatzhalter 3">
            <a:extLst>
              <a:ext uri="{FF2B5EF4-FFF2-40B4-BE49-F238E27FC236}">
                <a16:creationId xmlns:a16="http://schemas.microsoft.com/office/drawing/2014/main" id="{43C4D2FA-FD7B-7111-B3BE-1F19272FDA70}"/>
              </a:ext>
            </a:extLst>
          </p:cNvPr>
          <p:cNvPicPr>
            <a:picLocks noGrp="1" noChangeAspect="1"/>
          </p:cNvPicPr>
          <p:nvPr>
            <p:ph idx="1"/>
          </p:nvPr>
        </p:nvPicPr>
        <p:blipFill>
          <a:blip r:embed="rId2"/>
          <a:stretch>
            <a:fillRect/>
          </a:stretch>
        </p:blipFill>
        <p:spPr>
          <a:xfrm>
            <a:off x="3058160" y="1279824"/>
            <a:ext cx="6664959" cy="4897139"/>
          </a:xfrm>
          <a:prstGeom prst="rect">
            <a:avLst/>
          </a:prstGeom>
        </p:spPr>
      </p:pic>
      <p:sp>
        <p:nvSpPr>
          <p:cNvPr id="5" name="Fußzeilenplatzhalter 4">
            <a:extLst>
              <a:ext uri="{FF2B5EF4-FFF2-40B4-BE49-F238E27FC236}">
                <a16:creationId xmlns:a16="http://schemas.microsoft.com/office/drawing/2014/main" id="{44C47AF3-968D-D7BE-686C-0F57C554090B}"/>
              </a:ext>
            </a:extLst>
          </p:cNvPr>
          <p:cNvSpPr>
            <a:spLocks noGrp="1"/>
          </p:cNvSpPr>
          <p:nvPr>
            <p:ph type="ftr" sz="quarter" idx="11"/>
          </p:nvPr>
        </p:nvSpPr>
        <p:spPr/>
        <p:txBody>
          <a:bodyPr/>
          <a:lstStyle/>
          <a:p>
            <a:r>
              <a:rPr lang="de-DE"/>
              <a:t>Nevzeta Epple</a:t>
            </a:r>
          </a:p>
        </p:txBody>
      </p:sp>
    </p:spTree>
    <p:extLst>
      <p:ext uri="{BB962C8B-B14F-4D97-AF65-F5344CB8AC3E}">
        <p14:creationId xmlns:p14="http://schemas.microsoft.com/office/powerpoint/2010/main" val="18848707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7C82262-DA29-B06B-D808-FA8375410B53}"/>
              </a:ext>
            </a:extLst>
          </p:cNvPr>
          <p:cNvSpPr>
            <a:spLocks noGrp="1"/>
          </p:cNvSpPr>
          <p:nvPr>
            <p:ph type="title"/>
          </p:nvPr>
        </p:nvSpPr>
        <p:spPr/>
        <p:txBody>
          <a:bodyPr/>
          <a:lstStyle/>
          <a:p>
            <a:r>
              <a:rPr lang="de-DE" dirty="0"/>
              <a:t>Klassifikation</a:t>
            </a:r>
          </a:p>
        </p:txBody>
      </p:sp>
      <p:pic>
        <p:nvPicPr>
          <p:cNvPr id="4" name="Inhaltsplatzhalter 3">
            <a:extLst>
              <a:ext uri="{FF2B5EF4-FFF2-40B4-BE49-F238E27FC236}">
                <a16:creationId xmlns:a16="http://schemas.microsoft.com/office/drawing/2014/main" id="{1AF84E54-CE53-4728-B28B-FFDD16E742B5}"/>
              </a:ext>
            </a:extLst>
          </p:cNvPr>
          <p:cNvPicPr>
            <a:picLocks noGrp="1" noChangeAspect="1"/>
          </p:cNvPicPr>
          <p:nvPr>
            <p:ph idx="1"/>
          </p:nvPr>
        </p:nvPicPr>
        <p:blipFill>
          <a:blip r:embed="rId2"/>
          <a:stretch>
            <a:fillRect/>
          </a:stretch>
        </p:blipFill>
        <p:spPr>
          <a:xfrm>
            <a:off x="2915921" y="1825625"/>
            <a:ext cx="5979868" cy="4646856"/>
          </a:xfrm>
          <a:prstGeom prst="rect">
            <a:avLst/>
          </a:prstGeom>
        </p:spPr>
      </p:pic>
      <p:sp>
        <p:nvSpPr>
          <p:cNvPr id="5" name="Fußzeilenplatzhalter 4">
            <a:extLst>
              <a:ext uri="{FF2B5EF4-FFF2-40B4-BE49-F238E27FC236}">
                <a16:creationId xmlns:a16="http://schemas.microsoft.com/office/drawing/2014/main" id="{5E2F7DAE-6505-A2C1-A637-029C8F0B62BB}"/>
              </a:ext>
            </a:extLst>
          </p:cNvPr>
          <p:cNvSpPr>
            <a:spLocks noGrp="1"/>
          </p:cNvSpPr>
          <p:nvPr>
            <p:ph type="ftr" sz="quarter" idx="11"/>
          </p:nvPr>
        </p:nvSpPr>
        <p:spPr/>
        <p:txBody>
          <a:bodyPr/>
          <a:lstStyle/>
          <a:p>
            <a:r>
              <a:rPr lang="de-DE"/>
              <a:t>Nevzeta Epple</a:t>
            </a:r>
          </a:p>
        </p:txBody>
      </p:sp>
    </p:spTree>
    <p:extLst>
      <p:ext uri="{BB962C8B-B14F-4D97-AF65-F5344CB8AC3E}">
        <p14:creationId xmlns:p14="http://schemas.microsoft.com/office/powerpoint/2010/main" val="30167373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a:extLst>
              <a:ext uri="{FF2B5EF4-FFF2-40B4-BE49-F238E27FC236}">
                <a16:creationId xmlns:a16="http://schemas.microsoft.com/office/drawing/2014/main" id="{D433FEC4-DB3E-C32B-2B59-F3A7159FF9B2}"/>
              </a:ext>
            </a:extLst>
          </p:cNvPr>
          <p:cNvPicPr>
            <a:picLocks noChangeAspect="1"/>
          </p:cNvPicPr>
          <p:nvPr/>
        </p:nvPicPr>
        <p:blipFill>
          <a:blip r:embed="rId2"/>
          <a:stretch>
            <a:fillRect/>
          </a:stretch>
        </p:blipFill>
        <p:spPr>
          <a:xfrm>
            <a:off x="672783" y="402650"/>
            <a:ext cx="1816418" cy="2188150"/>
          </a:xfrm>
          <a:prstGeom prst="rect">
            <a:avLst/>
          </a:prstGeom>
        </p:spPr>
      </p:pic>
      <p:sp>
        <p:nvSpPr>
          <p:cNvPr id="4" name="Textplatzhalter 3">
            <a:extLst>
              <a:ext uri="{FF2B5EF4-FFF2-40B4-BE49-F238E27FC236}">
                <a16:creationId xmlns:a16="http://schemas.microsoft.com/office/drawing/2014/main" id="{60381180-034A-0813-DBDF-8AD4FE11D7A6}"/>
              </a:ext>
            </a:extLst>
          </p:cNvPr>
          <p:cNvSpPr>
            <a:spLocks noGrp="1"/>
          </p:cNvSpPr>
          <p:nvPr>
            <p:ph type="body" sz="half" idx="2"/>
          </p:nvPr>
        </p:nvSpPr>
        <p:spPr>
          <a:xfrm>
            <a:off x="839788" y="2590800"/>
            <a:ext cx="5198744" cy="3891280"/>
          </a:xfrm>
        </p:spPr>
        <p:txBody>
          <a:bodyPr>
            <a:normAutofit/>
          </a:bodyPr>
          <a:lstStyle/>
          <a:p>
            <a:r>
              <a:rPr lang="de-DE" b="1" dirty="0"/>
              <a:t>Dekubitus Grad /Kategorie 1:</a:t>
            </a:r>
          </a:p>
          <a:p>
            <a:pPr marL="285750" indent="-285750">
              <a:buFont typeface="Wingdings" panose="05000000000000000000" pitchFamily="2" charset="2"/>
              <a:buChar char="§"/>
            </a:pPr>
            <a:r>
              <a:rPr lang="de-DE" sz="1700" dirty="0">
                <a:latin typeface="Arial" panose="020B0604020202020204" pitchFamily="34" charset="0"/>
                <a:cs typeface="Arial" panose="020B0604020202020204" pitchFamily="34" charset="0"/>
              </a:rPr>
              <a:t>Nicht-wegdrückbare Rötung bei intakter Haut, gewöhnlich über einem knöchernen Vorsprung.</a:t>
            </a:r>
          </a:p>
          <a:p>
            <a:pPr marL="285750" indent="-285750">
              <a:buFont typeface="Wingdings" panose="05000000000000000000" pitchFamily="2" charset="2"/>
              <a:buChar char="§"/>
            </a:pPr>
            <a:r>
              <a:rPr lang="de-DE" sz="1700" dirty="0">
                <a:latin typeface="Arial" panose="020B0604020202020204" pitchFamily="34" charset="0"/>
                <a:cs typeface="Arial" panose="020B0604020202020204" pitchFamily="34" charset="0"/>
              </a:rPr>
              <a:t>Fingertest verwenden: Man drückt mit dem Finger auf die Rötung und zieht den Finger rasch wieder weg. Verfärbt sich die Stelle nicht weiß, ist das Gewebe im Sinne eines Dekubitus Kategorie I geschädigt.</a:t>
            </a:r>
          </a:p>
          <a:p>
            <a:pPr marL="285750" indent="-285750">
              <a:buFont typeface="Wingdings" panose="05000000000000000000" pitchFamily="2" charset="2"/>
              <a:buChar char="§"/>
            </a:pPr>
            <a:r>
              <a:rPr lang="de-DE" sz="1700" dirty="0">
                <a:latin typeface="Arial" panose="020B0604020202020204" pitchFamily="34" charset="0"/>
                <a:cs typeface="Arial" panose="020B0604020202020204" pitchFamily="34" charset="0"/>
              </a:rPr>
              <a:t>Bei dunkelhäutigen Menschen ist eine Hautrötung schwer als solche zu erkennen, hier können Hautverfärbungen, Überwärmung, Ödeme oder Verhärtungen Indikatoren für Grad I sein.</a:t>
            </a:r>
          </a:p>
          <a:p>
            <a:endParaRPr lang="de-DE" dirty="0"/>
          </a:p>
        </p:txBody>
      </p:sp>
      <p:pic>
        <p:nvPicPr>
          <p:cNvPr id="6" name="Grafik 5">
            <a:extLst>
              <a:ext uri="{FF2B5EF4-FFF2-40B4-BE49-F238E27FC236}">
                <a16:creationId xmlns:a16="http://schemas.microsoft.com/office/drawing/2014/main" id="{132803DB-C621-6830-16B2-BE1EDB922AF4}"/>
              </a:ext>
            </a:extLst>
          </p:cNvPr>
          <p:cNvPicPr>
            <a:picLocks noChangeAspect="1"/>
          </p:cNvPicPr>
          <p:nvPr/>
        </p:nvPicPr>
        <p:blipFill>
          <a:blip r:embed="rId3"/>
          <a:stretch>
            <a:fillRect/>
          </a:stretch>
        </p:blipFill>
        <p:spPr>
          <a:xfrm>
            <a:off x="6654981" y="282893"/>
            <a:ext cx="4945517" cy="2307907"/>
          </a:xfrm>
          <a:prstGeom prst="rect">
            <a:avLst/>
          </a:prstGeom>
        </p:spPr>
      </p:pic>
      <p:sp>
        <p:nvSpPr>
          <p:cNvPr id="8" name="Textfeld 7">
            <a:extLst>
              <a:ext uri="{FF2B5EF4-FFF2-40B4-BE49-F238E27FC236}">
                <a16:creationId xmlns:a16="http://schemas.microsoft.com/office/drawing/2014/main" id="{6D463B4C-BB50-02C2-C400-02871966EB0E}"/>
              </a:ext>
            </a:extLst>
          </p:cNvPr>
          <p:cNvSpPr txBox="1"/>
          <p:nvPr/>
        </p:nvSpPr>
        <p:spPr>
          <a:xfrm>
            <a:off x="6461760" y="2590800"/>
            <a:ext cx="5313680" cy="923330"/>
          </a:xfrm>
          <a:prstGeom prst="rect">
            <a:avLst/>
          </a:prstGeom>
          <a:noFill/>
        </p:spPr>
        <p:txBody>
          <a:bodyPr wrap="square">
            <a:spAutoFit/>
          </a:bodyPr>
          <a:lstStyle/>
          <a:p>
            <a:r>
              <a:rPr lang="de-DE" dirty="0"/>
              <a:t>Ca. eine Sekunde lang mit einem Finger auf die gerötete Hautstelle drücken. Anschließend die Hautstelle genau betrachten</a:t>
            </a:r>
          </a:p>
        </p:txBody>
      </p:sp>
      <p:pic>
        <p:nvPicPr>
          <p:cNvPr id="9" name="Grafik 8">
            <a:extLst>
              <a:ext uri="{FF2B5EF4-FFF2-40B4-BE49-F238E27FC236}">
                <a16:creationId xmlns:a16="http://schemas.microsoft.com/office/drawing/2014/main" id="{65A2C45D-BADE-8062-DD30-1EBCCD8B1E46}"/>
              </a:ext>
            </a:extLst>
          </p:cNvPr>
          <p:cNvPicPr>
            <a:picLocks noChangeAspect="1"/>
          </p:cNvPicPr>
          <p:nvPr/>
        </p:nvPicPr>
        <p:blipFill>
          <a:blip r:embed="rId4"/>
          <a:stretch>
            <a:fillRect/>
          </a:stretch>
        </p:blipFill>
        <p:spPr>
          <a:xfrm>
            <a:off x="6614477" y="3481355"/>
            <a:ext cx="4737735" cy="1539978"/>
          </a:xfrm>
          <a:prstGeom prst="rect">
            <a:avLst/>
          </a:prstGeom>
        </p:spPr>
      </p:pic>
      <p:sp>
        <p:nvSpPr>
          <p:cNvPr id="11" name="Textfeld 10">
            <a:extLst>
              <a:ext uri="{FF2B5EF4-FFF2-40B4-BE49-F238E27FC236}">
                <a16:creationId xmlns:a16="http://schemas.microsoft.com/office/drawing/2014/main" id="{A2C4D781-B5FC-0494-3793-073BEFB41551}"/>
              </a:ext>
            </a:extLst>
          </p:cNvPr>
          <p:cNvSpPr txBox="1"/>
          <p:nvPr/>
        </p:nvSpPr>
        <p:spPr>
          <a:xfrm>
            <a:off x="6370320" y="5201920"/>
            <a:ext cx="4737735" cy="1200329"/>
          </a:xfrm>
          <a:prstGeom prst="rect">
            <a:avLst/>
          </a:prstGeom>
          <a:noFill/>
        </p:spPr>
        <p:txBody>
          <a:bodyPr wrap="square">
            <a:spAutoFit/>
          </a:bodyPr>
          <a:lstStyle/>
          <a:p>
            <a:r>
              <a:rPr lang="de-DE" dirty="0"/>
              <a:t>Gesunde Haut verfärbt sich erst weiß, um dann wieder die Ausgangsfarbe anzunehmen. Eine gefährdete Hautstelle bleibt rot und lässt sich nicht wegdrücken. </a:t>
            </a:r>
          </a:p>
        </p:txBody>
      </p:sp>
      <p:sp>
        <p:nvSpPr>
          <p:cNvPr id="12" name="Fußzeilenplatzhalter 11">
            <a:extLst>
              <a:ext uri="{FF2B5EF4-FFF2-40B4-BE49-F238E27FC236}">
                <a16:creationId xmlns:a16="http://schemas.microsoft.com/office/drawing/2014/main" id="{FEB8FD57-C787-DBA3-C2E3-CDDF4968EBE2}"/>
              </a:ext>
            </a:extLst>
          </p:cNvPr>
          <p:cNvSpPr>
            <a:spLocks noGrp="1"/>
          </p:cNvSpPr>
          <p:nvPr>
            <p:ph type="ftr" sz="quarter" idx="11"/>
          </p:nvPr>
        </p:nvSpPr>
        <p:spPr/>
        <p:txBody>
          <a:bodyPr/>
          <a:lstStyle/>
          <a:p>
            <a:r>
              <a:rPr lang="de-DE" dirty="0"/>
              <a:t>Nevzeta Epple</a:t>
            </a:r>
          </a:p>
        </p:txBody>
      </p:sp>
    </p:spTree>
    <p:extLst>
      <p:ext uri="{BB962C8B-B14F-4D97-AF65-F5344CB8AC3E}">
        <p14:creationId xmlns:p14="http://schemas.microsoft.com/office/powerpoint/2010/main" val="1560053946"/>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1893</Words>
  <Application>Microsoft Office PowerPoint</Application>
  <PresentationFormat>Breitbild</PresentationFormat>
  <Paragraphs>168</Paragraphs>
  <Slides>32</Slides>
  <Notes>0</Notes>
  <HiddenSlides>0</HiddenSlides>
  <MMClips>0</MMClips>
  <ScaleCrop>false</ScaleCrop>
  <HeadingPairs>
    <vt:vector size="6" baseType="variant">
      <vt:variant>
        <vt:lpstr>Verwendete Schriftarten</vt:lpstr>
      </vt:variant>
      <vt:variant>
        <vt:i4>5</vt:i4>
      </vt:variant>
      <vt:variant>
        <vt:lpstr>Design</vt:lpstr>
      </vt:variant>
      <vt:variant>
        <vt:i4>1</vt:i4>
      </vt:variant>
      <vt:variant>
        <vt:lpstr>Folientitel</vt:lpstr>
      </vt:variant>
      <vt:variant>
        <vt:i4>32</vt:i4>
      </vt:variant>
    </vt:vector>
  </HeadingPairs>
  <TitlesOfParts>
    <vt:vector size="38" baseType="lpstr">
      <vt:lpstr>Arial</vt:lpstr>
      <vt:lpstr>Calibri</vt:lpstr>
      <vt:lpstr>Calibri Light</vt:lpstr>
      <vt:lpstr>verdana</vt:lpstr>
      <vt:lpstr>Wingdings</vt:lpstr>
      <vt:lpstr>Office</vt:lpstr>
      <vt:lpstr>PowerPoint-Präsentation</vt:lpstr>
      <vt:lpstr>Ein Dekubitus ist eine schlecht und langsam heilende Wunde infolge einer Minderdurchblutung der Haut und/oder des Subkutangewebes.</vt:lpstr>
      <vt:lpstr>Risikofaktoren/ Ursachen</vt:lpstr>
      <vt:lpstr>Intrinsische Faktoren </vt:lpstr>
      <vt:lpstr>Extrinsische Faktoren </vt:lpstr>
      <vt:lpstr>PowerPoint-Präsentation</vt:lpstr>
      <vt:lpstr>Entstehung</vt:lpstr>
      <vt:lpstr>Klassifikation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Prophylaxe </vt:lpstr>
      <vt:lpstr>PowerPoint-Präsentation</vt:lpstr>
      <vt:lpstr>PowerPoint-Präsentation</vt:lpstr>
      <vt:lpstr>Gewebsschonende Bewegungs-, Lagerungs- und Transfertechniken </vt:lpstr>
      <vt:lpstr>Hilfsmittel </vt:lpstr>
      <vt:lpstr>Haut pflegen und schützen </vt:lpstr>
      <vt:lpstr>PowerPoint-Präsentation</vt:lpstr>
      <vt:lpstr>PowerPoint-Präsentation</vt:lpstr>
      <vt:lpstr>Dekubitus: Folgen </vt:lpstr>
      <vt:lpstr>Therapie/ Behandlung</vt:lpstr>
      <vt:lpstr>PowerPoint-Präsentation</vt:lpstr>
      <vt:lpstr>PowerPoint-Präsentation</vt:lpstr>
      <vt:lpstr>konservative Wundbehandlung: an die Wundheilungsphase angepasste, idealfeuchte Wundversorgung  </vt:lpstr>
      <vt:lpstr>Quelle:</vt:lpstr>
      <vt:lpstr>Quelle: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Nevzeta Epple</dc:creator>
  <cp:lastModifiedBy>Nevzeta Epple</cp:lastModifiedBy>
  <cp:revision>55</cp:revision>
  <dcterms:created xsi:type="dcterms:W3CDTF">2023-02-10T14:28:12Z</dcterms:created>
  <dcterms:modified xsi:type="dcterms:W3CDTF">2023-02-11T21:11:33Z</dcterms:modified>
</cp:coreProperties>
</file>